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84" r:id="rId4"/>
    <p:sldId id="270" r:id="rId5"/>
    <p:sldId id="271" r:id="rId6"/>
    <p:sldId id="278" r:id="rId7"/>
    <p:sldId id="279" r:id="rId8"/>
    <p:sldId id="285" r:id="rId9"/>
    <p:sldId id="286" r:id="rId10"/>
    <p:sldId id="272" r:id="rId11"/>
    <p:sldId id="273" r:id="rId12"/>
    <p:sldId id="283" r:id="rId13"/>
    <p:sldId id="274" r:id="rId14"/>
    <p:sldId id="258" r:id="rId15"/>
    <p:sldId id="275" r:id="rId16"/>
    <p:sldId id="260" r:id="rId17"/>
    <p:sldId id="261" r:id="rId18"/>
    <p:sldId id="262" r:id="rId19"/>
    <p:sldId id="281" r:id="rId20"/>
    <p:sldId id="263" r:id="rId21"/>
    <p:sldId id="276" r:id="rId22"/>
    <p:sldId id="265" r:id="rId23"/>
    <p:sldId id="266" r:id="rId24"/>
    <p:sldId id="267" r:id="rId25"/>
    <p:sldId id="268" r:id="rId26"/>
    <p:sldId id="269" r:id="rId27"/>
    <p:sldId id="26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9572" autoAdjust="0"/>
    <p:restoredTop sz="94660"/>
  </p:normalViewPr>
  <p:slideViewPr>
    <p:cSldViewPr>
      <p:cViewPr varScale="1">
        <p:scale>
          <a:sx n="69" d="100"/>
          <a:sy n="69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4" d="100"/>
        <a:sy n="84" d="100"/>
      </p:scale>
      <p:origin x="0" y="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C15F78-7EE8-466C-9230-BFD5A61D834E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88218-364F-4F3A-8F1A-2DF48C4F4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812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1655" indent="-28430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1840" indent="-22713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99193" indent="-22713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6547" indent="-22713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01540" indent="-22713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46532" indent="-22713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391525" indent="-22713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36518" indent="-22713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A9DE04B-EE7D-429C-91E5-8302310BCFD5}" type="slidenum">
              <a:rPr lang="en-US" alt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E3BECF-AE57-494A-A3C3-8960B35FC0D6}" type="slidenum">
              <a:rPr lang="en-US" smtClean="0">
                <a:latin typeface="Arial" pitchFamily="34" charset="0"/>
                <a:cs typeface="Arial" pitchFamily="34" charset="0"/>
              </a:rPr>
              <a:pPr/>
              <a:t>16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C12E18-FA34-4C56-BFAE-25D30979016C}" type="slidenum">
              <a:rPr lang="en-US" smtClean="0">
                <a:latin typeface="Times New Roman" pitchFamily="18" charset="0"/>
                <a:cs typeface="Arial" pitchFamily="34" charset="0"/>
              </a:rPr>
              <a:pPr/>
              <a:t>18</a:t>
            </a:fld>
            <a:endParaRPr lang="en-US" smtClean="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837F21-B9A2-477D-9EB0-0D74F33D4033}" type="slidenum">
              <a:rPr lang="en-US" smtClean="0">
                <a:latin typeface="Arial" pitchFamily="34" charset="0"/>
                <a:cs typeface="Arial" pitchFamily="34" charset="0"/>
              </a:rPr>
              <a:pPr/>
              <a:t>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A641BB-E30A-4A9F-B3F7-C67498C3E2F7}" type="slidenum">
              <a:rPr lang="en-US" smtClean="0">
                <a:latin typeface="Arial" pitchFamily="34" charset="0"/>
                <a:cs typeface="Arial" pitchFamily="34" charset="0"/>
              </a:rPr>
              <a:pPr/>
              <a:t>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1655" indent="-28430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1840" indent="-22713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99193" indent="-22713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6547" indent="-22713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01540" indent="-22713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46532" indent="-22713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391525" indent="-22713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36518" indent="-22713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A9DE04B-EE7D-429C-91E5-8302310BCFD5}" type="slidenum">
              <a:rPr lang="en-US" altLang="en-US" smtClean="0"/>
              <a:pPr eaLnBrk="1" hangingPunct="1">
                <a:spcBef>
                  <a:spcPct val="0"/>
                </a:spcBef>
              </a:pPr>
              <a:t>8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249FE5-1E0E-4242-BD01-8C0CA2F3328A}" type="slidenum">
              <a:rPr lang="en-US" smtClean="0">
                <a:latin typeface="Arial" pitchFamily="34" charset="0"/>
                <a:cs typeface="Arial" pitchFamily="34" charset="0"/>
              </a:rPr>
              <a:pPr/>
              <a:t>10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53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5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36847F-D582-4909-86A9-651CFFF4CFCF}" type="slidenum">
              <a:rPr lang="en-US" smtClean="0">
                <a:latin typeface="Arial" pitchFamily="34" charset="0"/>
                <a:cs typeface="Arial" pitchFamily="34" charset="0"/>
              </a:rPr>
              <a:pPr/>
              <a:t>11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1655" indent="-28430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1840" indent="-22713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99193" indent="-22713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6547" indent="-22713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01540" indent="-22713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46532" indent="-22713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391525" indent="-22713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36518" indent="-22713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996C6F7-55EB-43A3-B9FE-4DCE31C6CDA0}" type="slidenum">
              <a:rPr lang="en-US" altLang="en-US" smtClean="0"/>
              <a:pPr eaLnBrk="1" hangingPunct="1">
                <a:spcBef>
                  <a:spcPct val="0"/>
                </a:spcBef>
              </a:pPr>
              <a:t>12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63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6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69CFB3-A4E9-4ED2-AE64-A09D5E847F91}" type="slidenum">
              <a:rPr lang="en-US" smtClean="0">
                <a:latin typeface="Arial" pitchFamily="34" charset="0"/>
                <a:cs typeface="Arial" pitchFamily="34" charset="0"/>
              </a:rPr>
              <a:pPr/>
              <a:t>13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9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9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9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9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9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9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9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9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96" charset="0"/>
              </a:defRPr>
            </a:lvl9pPr>
          </a:lstStyle>
          <a:p>
            <a:fld id="{EF91DDD9-4A08-47A8-A78C-DA8761982C6E}" type="slidenum">
              <a:rPr lang="en-US" altLang="en-US" sz="1200"/>
              <a:pPr/>
              <a:t>15</a:t>
            </a:fld>
            <a:endParaRPr lang="en-US" altLang="en-US" sz="1200"/>
          </a:p>
        </p:txBody>
      </p:sp>
      <p:sp>
        <p:nvSpPr>
          <p:cNvPr id="2355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55AC-0036-4832-AD0C-D5AF9649A1A1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5BA9-BD6E-4440-A4C0-A8FDA06AD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290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55AC-0036-4832-AD0C-D5AF9649A1A1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5BA9-BD6E-4440-A4C0-A8FDA06AD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952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55AC-0036-4832-AD0C-D5AF9649A1A1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5BA9-BD6E-4440-A4C0-A8FDA06AD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2119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B7CCE-F851-4A5F-8D60-7E44E1C433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9029926"/>
      </p:ext>
    </p:extLst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8472D-B5C7-4EB7-BDC5-2DA6DD4401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296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55AC-0036-4832-AD0C-D5AF9649A1A1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5BA9-BD6E-4440-A4C0-A8FDA06AD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058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55AC-0036-4832-AD0C-D5AF9649A1A1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5BA9-BD6E-4440-A4C0-A8FDA06AD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599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55AC-0036-4832-AD0C-D5AF9649A1A1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5BA9-BD6E-4440-A4C0-A8FDA06AD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777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55AC-0036-4832-AD0C-D5AF9649A1A1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5BA9-BD6E-4440-A4C0-A8FDA06AD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340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55AC-0036-4832-AD0C-D5AF9649A1A1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5BA9-BD6E-4440-A4C0-A8FDA06AD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397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55AC-0036-4832-AD0C-D5AF9649A1A1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5BA9-BD6E-4440-A4C0-A8FDA06AD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25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55AC-0036-4832-AD0C-D5AF9649A1A1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5BA9-BD6E-4440-A4C0-A8FDA06AD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613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555AC-0036-4832-AD0C-D5AF9649A1A1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D5BA9-BD6E-4440-A4C0-A8FDA06AD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118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55AC-0036-4832-AD0C-D5AF9649A1A1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D5BA9-BD6E-4440-A4C0-A8FDA06AD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241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gif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4.wav"/><Relationship Id="rId5" Type="http://schemas.openxmlformats.org/officeDocument/2006/relationships/audio" Target="../media/audio3.wav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21 Musical Sounds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456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6" descr="graph_1_2_b2"/>
          <p:cNvPicPr>
            <a:picLocks noChangeAspect="1" noChangeArrowheads="1"/>
          </p:cNvPicPr>
          <p:nvPr/>
        </p:nvPicPr>
        <p:blipFill>
          <a:blip r:embed="rId3" cstate="print"/>
          <a:srcRect l="3242" t="2620" r="2432"/>
          <a:stretch>
            <a:fillRect/>
          </a:stretch>
        </p:blipFill>
        <p:spPr bwMode="auto">
          <a:xfrm>
            <a:off x="4997450" y="547688"/>
            <a:ext cx="3783013" cy="604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Decibels</a:t>
            </a:r>
          </a:p>
        </p:txBody>
      </p:sp>
      <p:sp>
        <p:nvSpPr>
          <p:cNvPr id="1272839" name="Text Box 7"/>
          <p:cNvSpPr txBox="1">
            <a:spLocks noChangeArrowheads="1"/>
          </p:cNvSpPr>
          <p:nvPr/>
        </p:nvSpPr>
        <p:spPr bwMode="auto">
          <a:xfrm>
            <a:off x="593725" y="1331913"/>
            <a:ext cx="4829175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/>
              <a:t>Loudness of sound depends on the amplitude of pressure variations in the sound waves.</a:t>
            </a:r>
          </a:p>
          <a:p>
            <a:endParaRPr lang="en-US" sz="2400" dirty="0"/>
          </a:p>
          <a:p>
            <a:r>
              <a:rPr lang="en-US" sz="2400" dirty="0"/>
              <a:t>Loudness is measured in decibels (dB), which is a logarithmic scale (since our perception of loudness varies logarithmically).</a:t>
            </a:r>
          </a:p>
          <a:p>
            <a:endParaRPr lang="en-US" dirty="0"/>
          </a:p>
          <a:p>
            <a:r>
              <a:rPr lang="en-US" sz="2000" b="1" dirty="0"/>
              <a:t>From the threshold of hearing (0 dB) to the threshold of pain (120 dB) the pressure increase is a million times higher.</a:t>
            </a:r>
          </a:p>
          <a:p>
            <a:endParaRPr lang="en-US" dirty="0"/>
          </a:p>
          <a:p>
            <a:r>
              <a:rPr lang="en-US" dirty="0"/>
              <a:t>At the threshold of pain (120 </a:t>
            </a:r>
            <a:r>
              <a:rPr lang="en-US" dirty="0" err="1"/>
              <a:t>db</a:t>
            </a:r>
            <a:r>
              <a:rPr lang="en-US" dirty="0"/>
              <a:t>) the pressure variation is only about 10 </a:t>
            </a:r>
            <a:r>
              <a:rPr lang="en-US" dirty="0" err="1"/>
              <a:t>Pascals</a:t>
            </a:r>
            <a:r>
              <a:rPr lang="en-US" dirty="0"/>
              <a:t>, which is one ten thousandths atmospheric pressure.</a:t>
            </a:r>
          </a:p>
        </p:txBody>
      </p:sp>
    </p:spTree>
    <p:extLst>
      <p:ext uri="{BB962C8B-B14F-4D97-AF65-F5344CB8AC3E}">
        <p14:creationId xmlns:p14="http://schemas.microsoft.com/office/powerpoint/2010/main" val="236248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28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28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D3B9249-C613-4B49-AB20-7053CDAECC06}" type="datetime5">
              <a:rPr lang="en-US" smtClean="0">
                <a:latin typeface="Arial" pitchFamily="34" charset="0"/>
                <a:cs typeface="Arial" pitchFamily="34" charset="0"/>
              </a:rPr>
              <a:pPr/>
              <a:t>4-Feb-15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10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Physics 1 (Garcia) SJSU</a:t>
            </a:r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Demo</a:t>
            </a:r>
            <a:r>
              <a:rPr lang="en-US" smtClean="0"/>
              <a:t>: Hearing Sound</a:t>
            </a:r>
          </a:p>
        </p:txBody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Range of human hearing is roughly 20 Hertz to 20,000 Hertz.</a:t>
            </a:r>
          </a:p>
          <a:p>
            <a:pPr eaLnBrk="1" hangingPunct="1">
              <a:buFontTx/>
              <a:buNone/>
            </a:pPr>
            <a:r>
              <a:rPr lang="en-US" smtClean="0"/>
              <a:t>Wave speed for sound is 330 m/s</a:t>
            </a:r>
          </a:p>
          <a:p>
            <a:pPr eaLnBrk="1" hangingPunct="1">
              <a:buFontTx/>
              <a:buNone/>
            </a:pPr>
            <a:r>
              <a:rPr lang="en-US" smtClean="0"/>
              <a:t>Wavelength of 20 Hertz is 16 m (about 50 ft)</a:t>
            </a:r>
          </a:p>
          <a:p>
            <a:pPr eaLnBrk="1" hangingPunct="1">
              <a:buFontTx/>
              <a:buNone/>
            </a:pPr>
            <a:r>
              <a:rPr lang="en-US" smtClean="0"/>
              <a:t>Wavelength of 20,000 Hz is 1.6 cm (½ inch)</a:t>
            </a:r>
          </a:p>
        </p:txBody>
      </p:sp>
      <p:pic>
        <p:nvPicPr>
          <p:cNvPr id="47110" name="Picture 7" descr="295-4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906698">
            <a:off x="2135188" y="4549775"/>
            <a:ext cx="165100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1" name="Line 8"/>
          <p:cNvSpPr>
            <a:spLocks noChangeShapeType="1"/>
          </p:cNvSpPr>
          <p:nvPr/>
        </p:nvSpPr>
        <p:spPr bwMode="auto">
          <a:xfrm>
            <a:off x="2781300" y="5321300"/>
            <a:ext cx="5207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47112" name="Picture 10" descr="ear-xsection"/>
          <p:cNvPicPr>
            <a:picLocks noChangeAspect="1" noChangeArrowheads="1"/>
          </p:cNvPicPr>
          <p:nvPr/>
        </p:nvPicPr>
        <p:blipFill>
          <a:blip r:embed="rId4" cstate="print"/>
          <a:srcRect l="1274" t="580" r="1698" b="13333"/>
          <a:stretch>
            <a:fillRect/>
          </a:stretch>
        </p:blipFill>
        <p:spPr bwMode="auto">
          <a:xfrm>
            <a:off x="3749675" y="4352925"/>
            <a:ext cx="29019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1274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Hearing Loss</a:t>
            </a:r>
          </a:p>
        </p:txBody>
      </p:sp>
      <p:sp>
        <p:nvSpPr>
          <p:cNvPr id="128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3614738"/>
            <a:ext cx="5105400" cy="324326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en-US" sz="2400" smtClean="0"/>
              <a:t>Hair cells that respond to high frequency sound are very vulnerable to destruction, and loss of these neurons typically produces difficulty understanding human voices.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400" smtClean="0"/>
              <a:t>Much of this type of permanent hearing loss is avoidable by reducing exposure, such as to loud music.</a:t>
            </a:r>
          </a:p>
        </p:txBody>
      </p:sp>
      <p:pic>
        <p:nvPicPr>
          <p:cNvPr id="1286149" name="Picture 5" descr="bush%20hearing%20Reut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1813" y="3497263"/>
            <a:ext cx="3208337" cy="291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Rectangle 6"/>
          <p:cNvSpPr>
            <a:spLocks noChangeArrowheads="1"/>
          </p:cNvSpPr>
          <p:nvPr/>
        </p:nvSpPr>
        <p:spPr bwMode="auto">
          <a:xfrm>
            <a:off x="571500" y="13208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400"/>
              <a:t>The hair cells that line the cochlea are a delicate and vulnerable part of the ear. Repeated or sustained exposure to loud noise destroys the neurons of the Organ of Corti.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400"/>
              <a:t>Once destroyed, the hair cells are not replaced, and the sound frequencies interpreted by them are no longer heard.</a:t>
            </a:r>
          </a:p>
        </p:txBody>
      </p:sp>
      <p:sp>
        <p:nvSpPr>
          <p:cNvPr id="1286151" name="Text Box 7"/>
          <p:cNvSpPr txBox="1">
            <a:spLocks noChangeArrowheads="1"/>
          </p:cNvSpPr>
          <p:nvPr/>
        </p:nvSpPr>
        <p:spPr bwMode="auto">
          <a:xfrm>
            <a:off x="6854825" y="5319713"/>
            <a:ext cx="917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6600"/>
                </a:solidFill>
              </a:rPr>
              <a:t>What?</a:t>
            </a:r>
          </a:p>
        </p:txBody>
      </p:sp>
    </p:spTree>
    <p:extLst>
      <p:ext uri="{BB962C8B-B14F-4D97-AF65-F5344CB8AC3E}">
        <p14:creationId xmlns:p14="http://schemas.microsoft.com/office/powerpoint/2010/main" val="2633389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6147" grpId="0" build="p"/>
      <p:bldP spid="12861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Hearing in Animals</a:t>
            </a:r>
          </a:p>
        </p:txBody>
      </p:sp>
      <p:pic>
        <p:nvPicPr>
          <p:cNvPr id="48131" name="Picture 5" descr="image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825" y="1482725"/>
            <a:ext cx="584835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2" name="Picture 7" descr="98-026a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99200" y="1233488"/>
            <a:ext cx="2286000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Picture 9" descr="M7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1000" y="3937000"/>
            <a:ext cx="2413000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4" name="Text Box 10"/>
          <p:cNvSpPr txBox="1">
            <a:spLocks noChangeArrowheads="1"/>
          </p:cNvSpPr>
          <p:nvPr/>
        </p:nvSpPr>
        <p:spPr bwMode="auto">
          <a:xfrm>
            <a:off x="276225" y="6043613"/>
            <a:ext cx="7067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Frequency range varies widely, depending on natural adaptation using sound to communicate, locate food, avoid predators, etc.</a:t>
            </a:r>
          </a:p>
        </p:txBody>
      </p:sp>
      <p:sp>
        <p:nvSpPr>
          <p:cNvPr id="7" name="Chevron 6"/>
          <p:cNvSpPr/>
          <p:nvPr/>
        </p:nvSpPr>
        <p:spPr bwMode="auto">
          <a:xfrm>
            <a:off x="546100" y="4965700"/>
            <a:ext cx="304800" cy="292100"/>
          </a:xfrm>
          <a:prstGeom prst="chevron">
            <a:avLst/>
          </a:prstGeom>
          <a:solidFill>
            <a:schemeClr val="accent3">
              <a:lumMod val="85000"/>
            </a:scheme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cxnSp>
        <p:nvCxnSpPr>
          <p:cNvPr id="48136" name="Straight Connector 8"/>
          <p:cNvCxnSpPr>
            <a:cxnSpLocks noChangeShapeType="1"/>
          </p:cNvCxnSpPr>
          <p:nvPr/>
        </p:nvCxnSpPr>
        <p:spPr bwMode="auto">
          <a:xfrm rot="5400000">
            <a:off x="-76199" y="3479800"/>
            <a:ext cx="3530600" cy="3175"/>
          </a:xfrm>
          <a:prstGeom prst="line">
            <a:avLst/>
          </a:prstGeom>
          <a:noFill/>
          <a:ln w="38100" algn="ctr">
            <a:solidFill>
              <a:srgbClr val="FF0000"/>
            </a:solidFill>
            <a:prstDash val="dash"/>
            <a:round/>
            <a:headEnd/>
            <a:tailEnd/>
          </a:ln>
        </p:spPr>
      </p:cxnSp>
      <p:cxnSp>
        <p:nvCxnSpPr>
          <p:cNvPr id="48137" name="Straight Connector 9"/>
          <p:cNvCxnSpPr>
            <a:cxnSpLocks noChangeShapeType="1"/>
          </p:cNvCxnSpPr>
          <p:nvPr/>
        </p:nvCxnSpPr>
        <p:spPr bwMode="auto">
          <a:xfrm rot="5400000">
            <a:off x="2565401" y="3492500"/>
            <a:ext cx="3530600" cy="3175"/>
          </a:xfrm>
          <a:prstGeom prst="line">
            <a:avLst/>
          </a:prstGeom>
          <a:noFill/>
          <a:ln w="38100" algn="ctr">
            <a:solidFill>
              <a:srgbClr val="FF0000"/>
            </a:solidFill>
            <a:prstDash val="dash"/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394014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b="1" smtClean="0"/>
              <a:t>Pitch...</a:t>
            </a: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8458200" cy="4114800"/>
          </a:xfrm>
        </p:spPr>
        <p:txBody>
          <a:bodyPr/>
          <a:lstStyle/>
          <a:p>
            <a:r>
              <a:rPr lang="en-US" b="1" smtClean="0"/>
              <a:t>… is the "highness" or "lowness" of a tone.</a:t>
            </a:r>
          </a:p>
          <a:p>
            <a:endParaRPr lang="en-US" b="1" smtClean="0"/>
          </a:p>
          <a:p>
            <a:r>
              <a:rPr lang="en-US" b="1" smtClean="0"/>
              <a:t>Pitch corresponds to frequency.</a:t>
            </a:r>
          </a:p>
          <a:p>
            <a:endParaRPr lang="en-US" b="1" smtClean="0"/>
          </a:p>
          <a:p>
            <a:r>
              <a:rPr lang="en-US" b="1" u="sng" smtClean="0"/>
              <a:t>Concert A</a:t>
            </a:r>
            <a:r>
              <a:rPr lang="en-US" b="1" smtClean="0"/>
              <a:t> on the Musical Scale has a frequency of 440 Hertz.</a:t>
            </a:r>
          </a:p>
        </p:txBody>
      </p:sp>
    </p:spTree>
    <p:extLst>
      <p:ext uri="{BB962C8B-B14F-4D97-AF65-F5344CB8AC3E}">
        <p14:creationId xmlns:p14="http://schemas.microsoft.com/office/powerpoint/2010/main" val="2370144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 autoUpdateAnimBg="0"/>
      <p:bldP spid="10243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Intensity vs. Loudness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295400"/>
            <a:ext cx="4343400" cy="5105400"/>
          </a:xfrm>
        </p:spPr>
        <p:txBody>
          <a:bodyPr/>
          <a:lstStyle/>
          <a:p>
            <a:pPr eaLnBrk="1" hangingPunct="1"/>
            <a:r>
              <a:rPr lang="en-US" altLang="en-US" sz="2800" smtClean="0">
                <a:solidFill>
                  <a:srgbClr val="FF0000"/>
                </a:solidFill>
              </a:rPr>
              <a:t>Sound Intensity:</a:t>
            </a:r>
          </a:p>
          <a:p>
            <a:pPr lvl="1" eaLnBrk="1" hangingPunct="1"/>
            <a:r>
              <a:rPr lang="en-US" altLang="en-US" sz="2400" smtClean="0">
                <a:solidFill>
                  <a:srgbClr val="FF0000"/>
                </a:solidFill>
              </a:rPr>
              <a:t>Objective</a:t>
            </a:r>
          </a:p>
          <a:p>
            <a:pPr lvl="2" eaLnBrk="1" hangingPunct="1"/>
            <a:r>
              <a:rPr lang="en-US" altLang="en-US" sz="2000" smtClean="0"/>
              <a:t>Measurable data</a:t>
            </a:r>
          </a:p>
          <a:p>
            <a:pPr lvl="1" eaLnBrk="1" hangingPunct="1"/>
            <a:r>
              <a:rPr lang="en-US" altLang="en-US" sz="2400" smtClean="0">
                <a:solidFill>
                  <a:srgbClr val="FF0000"/>
                </a:solidFill>
              </a:rPr>
              <a:t>measured by instruments </a:t>
            </a:r>
            <a:r>
              <a:rPr lang="en-US" altLang="en-US" sz="2400" smtClean="0"/>
              <a:t>(oscilloscope)</a:t>
            </a:r>
            <a:endParaRPr lang="en-US" altLang="en-US" sz="2400" smtClean="0">
              <a:solidFill>
                <a:srgbClr val="FF0000"/>
              </a:solidFill>
            </a:endParaRPr>
          </a:p>
          <a:p>
            <a:pPr eaLnBrk="1" hangingPunct="1"/>
            <a:r>
              <a:rPr lang="en-US" altLang="en-US" sz="2800" smtClean="0">
                <a:solidFill>
                  <a:srgbClr val="FF0000"/>
                </a:solidFill>
              </a:rPr>
              <a:t>Loudness: </a:t>
            </a:r>
          </a:p>
          <a:p>
            <a:pPr lvl="1" eaLnBrk="1" hangingPunct="1"/>
            <a:r>
              <a:rPr lang="en-US" altLang="en-US" sz="2400" smtClean="0">
                <a:solidFill>
                  <a:srgbClr val="FF0000"/>
                </a:solidFill>
              </a:rPr>
              <a:t>Subjective</a:t>
            </a:r>
          </a:p>
          <a:p>
            <a:pPr lvl="2" eaLnBrk="1" hangingPunct="1"/>
            <a:r>
              <a:rPr lang="en-US" altLang="en-US" sz="2000" smtClean="0"/>
              <a:t>opinion</a:t>
            </a:r>
            <a:endParaRPr lang="en-US" altLang="en-US" sz="2000" smtClean="0">
              <a:solidFill>
                <a:srgbClr val="FF0000"/>
              </a:solidFill>
            </a:endParaRPr>
          </a:p>
          <a:p>
            <a:pPr lvl="1" eaLnBrk="1" hangingPunct="1"/>
            <a:r>
              <a:rPr lang="en-US" altLang="en-US" sz="2400" smtClean="0">
                <a:solidFill>
                  <a:schemeClr val="tx2"/>
                </a:solidFill>
              </a:rPr>
              <a:t>sensation sensed by brain</a:t>
            </a:r>
          </a:p>
          <a:p>
            <a:pPr eaLnBrk="1" hangingPunct="1">
              <a:buFontTx/>
              <a:buNone/>
            </a:pPr>
            <a:endParaRPr lang="en-US" altLang="en-US" sz="2800" smtClean="0"/>
          </a:p>
        </p:txBody>
      </p:sp>
      <p:pic>
        <p:nvPicPr>
          <p:cNvPr id="10245" name="Picture 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5800" y="1600200"/>
            <a:ext cx="4191000" cy="2174875"/>
          </a:xfrm>
        </p:spPr>
      </p:pic>
      <p:pic>
        <p:nvPicPr>
          <p:cNvPr id="9223" name="Picture 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300" y="4114800"/>
            <a:ext cx="2971800" cy="1981200"/>
          </a:xfrm>
        </p:spPr>
      </p:pic>
    </p:spTree>
    <p:extLst>
      <p:ext uri="{BB962C8B-B14F-4D97-AF65-F5344CB8AC3E}">
        <p14:creationId xmlns:p14="http://schemas.microsoft.com/office/powerpoint/2010/main" val="403475686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bldLvl="4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3933CDA0-C1C4-4DE2-95B9-FF3716A3DFCB}" type="datetime5">
              <a:rPr lang="en-US" smtClean="0">
                <a:latin typeface="Arial" pitchFamily="34" charset="0"/>
                <a:cs typeface="Arial" pitchFamily="34" charset="0"/>
              </a:rPr>
              <a:pPr/>
              <a:t>4-Feb-15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Physics 1 (Garcia) SJSU</a:t>
            </a: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Loudness &amp; Amplitude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mtClean="0"/>
              <a:t>Loudness depends on amplitude of pressure and density variations in sound waves.</a:t>
            </a:r>
          </a:p>
        </p:txBody>
      </p:sp>
      <p:pic>
        <p:nvPicPr>
          <p:cNvPr id="19462" name="Picture 4" descr="lwaveloud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600" y="3289300"/>
            <a:ext cx="4106863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5" descr="lwaveloud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75200" y="3289300"/>
            <a:ext cx="41275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6" descr="lwave_movi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62175" y="4900613"/>
            <a:ext cx="481965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664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b="1" smtClean="0"/>
              <a:t>Quality...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smtClean="0"/>
              <a:t>…is the characteristic sound that allows us to distinguish between two musical instruments.  (a.k.a.  timbre)</a:t>
            </a:r>
          </a:p>
          <a:p>
            <a:r>
              <a:rPr lang="en-US" b="1" u="sng" smtClean="0"/>
              <a:t>Partial Tones</a:t>
            </a:r>
            <a:r>
              <a:rPr lang="en-US" b="1" smtClean="0"/>
              <a:t> - one of the many frequencies present in a complex tone</a:t>
            </a:r>
          </a:p>
          <a:p>
            <a:r>
              <a:rPr lang="en-US" b="1" smtClean="0"/>
              <a:t>Demo: Guitar String Tones</a:t>
            </a:r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78522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 autoUpdateAnimBg="0"/>
      <p:bldP spid="12291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772400" cy="4114800"/>
          </a:xfrm>
        </p:spPr>
        <p:txBody>
          <a:bodyPr/>
          <a:lstStyle/>
          <a:p>
            <a:r>
              <a:rPr lang="en-US" b="1" u="sng" smtClean="0"/>
              <a:t>Fundamental Frequency</a:t>
            </a:r>
            <a:endParaRPr lang="en-US" b="1" smtClean="0"/>
          </a:p>
          <a:p>
            <a:pPr lvl="1"/>
            <a:r>
              <a:rPr lang="en-US" b="1" smtClean="0"/>
              <a:t>the lowest frequency of vibration</a:t>
            </a:r>
          </a:p>
          <a:p>
            <a:pPr lvl="1"/>
            <a:r>
              <a:rPr lang="en-US" b="1" smtClean="0"/>
              <a:t>a.k.a. the first harmonic</a:t>
            </a:r>
          </a:p>
          <a:p>
            <a:endParaRPr lang="en-US" b="1" smtClean="0"/>
          </a:p>
          <a:p>
            <a:r>
              <a:rPr lang="en-US" b="1" u="sng" smtClean="0"/>
              <a:t>Harmonic</a:t>
            </a:r>
            <a:endParaRPr lang="en-US" b="1" smtClean="0"/>
          </a:p>
          <a:p>
            <a:pPr lvl="1"/>
            <a:r>
              <a:rPr lang="en-US" b="1" smtClean="0"/>
              <a:t>a partial tone that is an integer multiple of the fundamental frequency</a:t>
            </a:r>
          </a:p>
          <a:p>
            <a:endParaRPr lang="en-US" b="1" smtClean="0"/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22249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bldLvl="5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omposite Wav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838200"/>
            <a:ext cx="7239000" cy="518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Text Box 3">
            <a:hlinkClick r:id="" action="ppaction://hlinkshowjump?jump=lastslideviewed"/>
          </p:cNvPr>
          <p:cNvSpPr txBox="1">
            <a:spLocks noChangeArrowheads="1"/>
          </p:cNvSpPr>
          <p:nvPr/>
        </p:nvSpPr>
        <p:spPr bwMode="auto">
          <a:xfrm>
            <a:off x="4078288" y="6116638"/>
            <a:ext cx="950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chemeClr val="hlin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Frog" pitchFamily="2" charset="0"/>
                <a:cs typeface="Arial" charset="0"/>
              </a:rPr>
              <a:t>Back</a:t>
            </a:r>
          </a:p>
        </p:txBody>
      </p:sp>
    </p:spTree>
    <p:extLst>
      <p:ext uri="{BB962C8B-B14F-4D97-AF65-F5344CB8AC3E}">
        <p14:creationId xmlns:p14="http://schemas.microsoft.com/office/powerpoint/2010/main" val="521124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b="1" smtClean="0"/>
              <a:t>Noise Versus Music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8458200" cy="4114800"/>
          </a:xfrm>
        </p:spPr>
        <p:txBody>
          <a:bodyPr/>
          <a:lstStyle/>
          <a:p>
            <a:r>
              <a:rPr lang="en-US" b="1" smtClean="0"/>
              <a:t>What is the difference between noise and music?</a:t>
            </a:r>
          </a:p>
          <a:p>
            <a:pPr lvl="1"/>
            <a:r>
              <a:rPr lang="en-US" smtClean="0"/>
              <a:t>Answer:  The appearance of the waveform.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8229600" y="6521450"/>
            <a:ext cx="976313" cy="3365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 i="1">
                <a:latin typeface="Times New Roman" pitchFamily="18" charset="0"/>
              </a:rPr>
              <a:t>Mic&amp;Osc</a:t>
            </a:r>
          </a:p>
        </p:txBody>
      </p:sp>
      <p:pic>
        <p:nvPicPr>
          <p:cNvPr id="7173" name="Picture 5" descr="Noise and Music"/>
          <p:cNvPicPr>
            <a:picLocks noChangeAspect="1" noChangeArrowheads="1"/>
          </p:cNvPicPr>
          <p:nvPr/>
        </p:nvPicPr>
        <p:blipFill>
          <a:blip r:embed="rId3" cstate="print"/>
          <a:srcRect t="48889"/>
          <a:stretch>
            <a:fillRect/>
          </a:stretch>
        </p:blipFill>
        <p:spPr bwMode="auto">
          <a:xfrm>
            <a:off x="685800" y="3581400"/>
            <a:ext cx="7696200" cy="124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 descr="Noise and Music"/>
          <p:cNvPicPr>
            <a:picLocks noChangeAspect="1" noChangeArrowheads="1"/>
          </p:cNvPicPr>
          <p:nvPr/>
        </p:nvPicPr>
        <p:blipFill>
          <a:blip r:embed="rId3" cstate="print"/>
          <a:srcRect b="53333"/>
          <a:stretch>
            <a:fillRect/>
          </a:stretch>
        </p:blipFill>
        <p:spPr bwMode="auto">
          <a:xfrm>
            <a:off x="685800" y="4953000"/>
            <a:ext cx="76962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83461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uild="p" autoUpdateAnimBg="0"/>
      <p:bldP spid="7171" grpId="0" build="p" bldLvl="5" autoUpdateAnimBg="0"/>
      <p:bldP spid="7172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effectLst/>
                <a:latin typeface="Times New Roman"/>
                <a:ea typeface="Times New Roman"/>
                <a:cs typeface="Times New Roman"/>
              </a:rPr>
              <a:t>Musical Scale - a succession of notes of frequencies that are in simple ratios to one another </a:t>
            </a:r>
            <a:endParaRPr lang="en-US" dirty="0"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effectLst/>
                <a:latin typeface="Times New Roman"/>
                <a:ea typeface="Times New Roman"/>
                <a:cs typeface="Times New Roman"/>
              </a:rPr>
              <a:t>Fourier Analysis - a mathematical method of that will resolve a complex sound wave into a series of partial tones </a:t>
            </a:r>
            <a:endParaRPr lang="en-US" dirty="0">
              <a:ea typeface="Calibri"/>
              <a:cs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80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smtClean="0">
                <a:solidFill>
                  <a:srgbClr val="00FFCC"/>
                </a:solidFill>
              </a:rPr>
              <a:t>Conceptual Physics  Chapter 26</a:t>
            </a:r>
          </a:p>
        </p:txBody>
      </p:sp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8223520-AAB4-4BA5-B265-71CDD15DC337}" type="slidenum">
              <a:rPr lang="en-US" altLang="en-US" sz="1400" smtClean="0">
                <a:solidFill>
                  <a:srgbClr val="CC009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400" smtClean="0">
              <a:solidFill>
                <a:srgbClr val="CC0099"/>
              </a:solidFill>
            </a:endParaRPr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Beats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When two sound waves differing slightly in frequency are superimposed they will not maintain a constant phase relationship.</a:t>
            </a:r>
          </a:p>
          <a:p>
            <a:pPr eaLnBrk="1" hangingPunct="1"/>
            <a:r>
              <a:rPr lang="en-US" altLang="en-US" sz="2400" smtClean="0"/>
              <a:t>This leads to alternating reinforcement and cancellation of the sound energy.</a:t>
            </a:r>
          </a:p>
          <a:p>
            <a:pPr eaLnBrk="1" hangingPunct="1"/>
            <a:r>
              <a:rPr lang="en-US" altLang="en-US" sz="2400" smtClean="0">
                <a:solidFill>
                  <a:schemeClr val="hlink"/>
                </a:solidFill>
              </a:rPr>
              <a:t>The audible result is a series of pulsations called beats.</a:t>
            </a:r>
          </a:p>
        </p:txBody>
      </p:sp>
      <p:pic>
        <p:nvPicPr>
          <p:cNvPr id="41988" name="Picture 4" descr="beats"/>
          <p:cNvPicPr>
            <a:picLocks noChangeAspect="1" noChangeArrowheads="1"/>
          </p:cNvPicPr>
          <p:nvPr/>
        </p:nvPicPr>
        <p:blipFill>
          <a:blip r:embed="rId2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950" y="4267200"/>
            <a:ext cx="542925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5" descr="speaker">
            <a:hlinkClick r:id="" action="ppaction://noaction">
              <a:snd r:embed="rId3" name="400+401Hz.wav"/>
            </a:hlinkClick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675" y="4343400"/>
            <a:ext cx="836613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6" descr="speaker">
            <a:hlinkClick r:id="" action="ppaction://noaction">
              <a:snd r:embed="rId5" name="400+403Hz.wav"/>
            </a:hlinkClick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675" y="4835525"/>
            <a:ext cx="836613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Picture 7" descr="speaker">
            <a:hlinkClick r:id="" action="ppaction://noaction">
              <a:snd r:embed="rId6" name="400+410Hz.wav"/>
            </a:hlinkClick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675" y="5327650"/>
            <a:ext cx="8382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3581400" y="4419600"/>
            <a:ext cx="4724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hlink"/>
                </a:solidFill>
                <a:latin typeface="Comic Sans MS" pitchFamily="66" charset="0"/>
              </a:rPr>
              <a:t>400 &amp; 401 Hz sounds – 1 beat per second</a:t>
            </a:r>
          </a:p>
        </p:txBody>
      </p:sp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3581400" y="4914900"/>
            <a:ext cx="4724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hlink"/>
                </a:solidFill>
                <a:latin typeface="Comic Sans MS" pitchFamily="66" charset="0"/>
              </a:rPr>
              <a:t>400 &amp; 403 Hz sounds – 3 beats per second</a:t>
            </a:r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3581400" y="5410200"/>
            <a:ext cx="4800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hlink"/>
                </a:solidFill>
                <a:latin typeface="Comic Sans MS" pitchFamily="66" charset="0"/>
              </a:rPr>
              <a:t>400 &amp; 410 Hz sounds – 10 beats per second</a:t>
            </a:r>
          </a:p>
        </p:txBody>
      </p:sp>
    </p:spTree>
    <p:extLst>
      <p:ext uri="{BB962C8B-B14F-4D97-AF65-F5344CB8AC3E}">
        <p14:creationId xmlns:p14="http://schemas.microsoft.com/office/powerpoint/2010/main" val="2839790982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2" grpId="0"/>
      <p:bldP spid="41993" grpId="0"/>
      <p:bldP spid="4199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1219200"/>
          </a:xfrm>
        </p:spPr>
        <p:txBody>
          <a:bodyPr/>
          <a:lstStyle/>
          <a:p>
            <a:r>
              <a:rPr lang="en-US" i="1" smtClean="0"/>
              <a:t>Example Question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8153400" cy="41148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i="1" smtClean="0"/>
              <a:t>A train whistle at rest has a frequency of 3000 Hertz.  If you are standing still and observe the frequency to be 3010 Hertz, then you can conclude that...</a:t>
            </a:r>
          </a:p>
          <a:p>
            <a:pPr lvl="1"/>
            <a:r>
              <a:rPr lang="en-US" i="1" smtClean="0"/>
              <a:t>a) the train is moving away from you.</a:t>
            </a:r>
          </a:p>
          <a:p>
            <a:pPr lvl="1"/>
            <a:r>
              <a:rPr lang="en-US" i="1" smtClean="0"/>
              <a:t>b) the train is moving toward you</a:t>
            </a:r>
          </a:p>
          <a:p>
            <a:pPr lvl="1"/>
            <a:r>
              <a:rPr lang="en-US" i="1" smtClean="0"/>
              <a:t>c) the sound from the whistle has echoed</a:t>
            </a:r>
          </a:p>
          <a:p>
            <a:pPr lvl="1"/>
            <a:r>
              <a:rPr lang="en-US" i="1" smtClean="0"/>
              <a:t>d) not enough information is given</a:t>
            </a:r>
          </a:p>
          <a:p>
            <a:endParaRPr lang="en-US" i="1" smtClean="0"/>
          </a:p>
        </p:txBody>
      </p:sp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228600" y="1524000"/>
            <a:ext cx="1158875" cy="11890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7200" i="1">
                <a:solidFill>
                  <a:schemeClr val="hlink"/>
                </a:solidFill>
                <a:latin typeface="Times New Roman" pitchFamily="18" charset="0"/>
                <a:sym typeface="Wingdings 2" pitchFamily="18" charset="2"/>
              </a:rPr>
              <a:t>*</a:t>
            </a:r>
            <a:endParaRPr lang="en-US" sz="2400" i="1">
              <a:latin typeface="Times New Roman" pitchFamily="18" charset="0"/>
            </a:endParaRPr>
          </a:p>
        </p:txBody>
      </p:sp>
      <p:pic>
        <p:nvPicPr>
          <p:cNvPr id="82949" name="PRS Question Icon" descr="PRS Question Icon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00" y="6223000"/>
            <a:ext cx="406400" cy="4064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</p:pic>
    </p:spTree>
    <p:extLst>
      <p:ext uri="{BB962C8B-B14F-4D97-AF65-F5344CB8AC3E}">
        <p14:creationId xmlns:p14="http://schemas.microsoft.com/office/powerpoint/2010/main" val="333445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19800"/>
          </a:xfrm>
        </p:spPr>
        <p:txBody>
          <a:bodyPr>
            <a:normAutofit fontScale="77500" lnSpcReduction="20000"/>
          </a:bodyPr>
          <a:lstStyle/>
          <a:p>
            <a:pPr marL="0" marR="0">
              <a:lnSpc>
                <a:spcPct val="17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300" b="1" u="sng" dirty="0" smtClean="0">
                <a:effectLst/>
                <a:latin typeface="Times New Roman"/>
                <a:ea typeface="Times New Roman"/>
                <a:cs typeface="Times New Roman"/>
              </a:rPr>
              <a:t>Compression </a:t>
            </a:r>
            <a:r>
              <a:rPr lang="en-US" dirty="0" smtClean="0">
                <a:effectLst/>
                <a:latin typeface="Times New Roman"/>
                <a:ea typeface="Times New Roman"/>
                <a:cs typeface="Times New Roman"/>
              </a:rPr>
              <a:t>- a condensed region of a medium through which a longitudinal wave travels </a:t>
            </a:r>
            <a:endParaRPr lang="en-US" dirty="0">
              <a:ea typeface="Calibri"/>
              <a:cs typeface="Times New Roman"/>
            </a:endParaRPr>
          </a:p>
          <a:p>
            <a:pPr marL="0" marR="0">
              <a:lnSpc>
                <a:spcPct val="17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300" b="1" u="sng" dirty="0" smtClean="0">
                <a:effectLst/>
                <a:latin typeface="Times New Roman"/>
                <a:ea typeface="Times New Roman"/>
                <a:cs typeface="Times New Roman"/>
              </a:rPr>
              <a:t>Rarefaction</a:t>
            </a:r>
            <a:r>
              <a:rPr lang="en-US" dirty="0" smtClean="0">
                <a:effectLst/>
                <a:latin typeface="Times New Roman"/>
                <a:ea typeface="Times New Roman"/>
                <a:cs typeface="Times New Roman"/>
              </a:rPr>
              <a:t> - a rarefied region of a medium through which a longitudinal wave travels </a:t>
            </a:r>
            <a:endParaRPr lang="en-US" dirty="0">
              <a:ea typeface="Calibri"/>
              <a:cs typeface="Times New Roman"/>
            </a:endParaRPr>
          </a:p>
          <a:p>
            <a:pPr marL="0" marR="0">
              <a:lnSpc>
                <a:spcPct val="17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u="sng" dirty="0" smtClean="0">
                <a:effectLst/>
                <a:latin typeface="Times New Roman"/>
                <a:ea typeface="Times New Roman"/>
                <a:cs typeface="Times New Roman"/>
              </a:rPr>
              <a:t>Reverberation </a:t>
            </a:r>
            <a:r>
              <a:rPr lang="en-US" dirty="0" smtClean="0">
                <a:effectLst/>
                <a:latin typeface="Times New Roman"/>
                <a:ea typeface="Times New Roman"/>
                <a:cs typeface="Times New Roman"/>
              </a:rPr>
              <a:t>- the garbled sound that results from multiple reflections of sound waves; re-echoed sound </a:t>
            </a:r>
            <a:endParaRPr lang="en-US" dirty="0">
              <a:ea typeface="Calibri"/>
              <a:cs typeface="Times New Roman"/>
            </a:endParaRPr>
          </a:p>
          <a:p>
            <a:pPr marL="0" marR="0">
              <a:lnSpc>
                <a:spcPct val="17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u="sng" dirty="0" smtClean="0">
                <a:effectLst/>
                <a:latin typeface="Times New Roman"/>
                <a:ea typeface="Times New Roman"/>
                <a:cs typeface="Times New Roman"/>
              </a:rPr>
              <a:t>Refraction </a:t>
            </a:r>
            <a:r>
              <a:rPr lang="en-US" dirty="0" smtClean="0">
                <a:effectLst/>
                <a:latin typeface="Times New Roman"/>
                <a:ea typeface="Times New Roman"/>
                <a:cs typeface="Times New Roman"/>
              </a:rPr>
              <a:t>- the bending of a wave through a non-uniform medium, caused by difference in wave speeds </a:t>
            </a:r>
            <a:endParaRPr lang="en-US" dirty="0">
              <a:ea typeface="Calibri"/>
              <a:cs typeface="Times New Roman"/>
            </a:endParaRPr>
          </a:p>
          <a:p>
            <a:pPr marL="0" marR="0" algn="ctr"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effectLst/>
                <a:latin typeface="Times New Roman"/>
                <a:ea typeface="Times New Roman"/>
                <a:cs typeface="Times New Roman"/>
              </a:rPr>
              <a:t>Sound waves bend toward cooler air.</a:t>
            </a:r>
            <a:endParaRPr lang="en-US" dirty="0">
              <a:ea typeface="Calibri"/>
              <a:cs typeface="Times New Roman"/>
            </a:endParaRPr>
          </a:p>
          <a:p>
            <a:pPr>
              <a:lnSpc>
                <a:spcPct val="17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9472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62500" lnSpcReduction="20000"/>
          </a:bodyPr>
          <a:lstStyle/>
          <a:p>
            <a:pPr marL="0" marR="0">
              <a:lnSpc>
                <a:spcPct val="17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400" b="1" u="sng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Forced Vibrations </a:t>
            </a:r>
            <a:r>
              <a:rPr lang="en-US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- the setting up of vibrations in an object by a vibrating force </a:t>
            </a:r>
            <a:endParaRPr lang="en-US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marR="0" algn="ctr"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Demonstration: touching a tuning fork to a table top</a:t>
            </a:r>
            <a:endParaRPr lang="en-US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marR="0">
              <a:lnSpc>
                <a:spcPct val="17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400" b="1" u="sng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Natural Frequency </a:t>
            </a:r>
            <a:r>
              <a:rPr lang="en-US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- a frequency at which an elastic object naturally tends to vibrate </a:t>
            </a:r>
            <a:endParaRPr lang="en-US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marR="0" algn="ctr"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Demonstration: dropping aluminum rods of different lengths</a:t>
            </a:r>
            <a:endParaRPr lang="en-US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marR="0">
              <a:lnSpc>
                <a:spcPct val="17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400" b="1" u="sng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Resonance </a:t>
            </a:r>
            <a:r>
              <a:rPr lang="en-US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- the result of a forced vibration in a body when the </a:t>
            </a:r>
            <a:r>
              <a:rPr lang="en-US" i="1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applied frequency</a:t>
            </a:r>
            <a:r>
              <a:rPr lang="en-US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matches the </a:t>
            </a:r>
            <a:endParaRPr lang="en-US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marR="0">
              <a:lnSpc>
                <a:spcPct val="17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i="1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natural frequency</a:t>
            </a:r>
            <a:r>
              <a:rPr lang="en-US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of the body; high amplitude vibrations occur during resonance </a:t>
            </a:r>
            <a:endParaRPr lang="en-US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>
              <a:lnSpc>
                <a:spcPct val="170000"/>
              </a:lnSpc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6522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super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-457200"/>
            <a:ext cx="274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>
            <a:normAutofit fontScale="47500" lnSpcReduction="20000"/>
          </a:bodyPr>
          <a:lstStyle/>
          <a:p>
            <a:pPr marL="0" marR="0">
              <a:lnSpc>
                <a:spcPct val="17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400" b="1" u="sng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Beats - </a:t>
            </a:r>
            <a:r>
              <a:rPr lang="en-US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the throbbing sound heard when </a:t>
            </a:r>
            <a:r>
              <a:rPr lang="en-US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two</a:t>
            </a:r>
          </a:p>
          <a:p>
            <a:pPr marL="0" marR="0">
              <a:lnSpc>
                <a:spcPct val="17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en-US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slightly different tones are played </a:t>
            </a:r>
            <a:r>
              <a:rPr lang="en-US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together; </a:t>
            </a:r>
            <a:r>
              <a:rPr lang="en-US" altLang="en-US" dirty="0" smtClean="0"/>
              <a:t>The </a:t>
            </a:r>
            <a:r>
              <a:rPr lang="en-US" altLang="en-US" dirty="0"/>
              <a:t>pattern of alternating constructive and destructive interference can be found from applying the law of superposition to the interfering waves.</a:t>
            </a:r>
          </a:p>
          <a:p>
            <a:pPr marL="0" marR="0" algn="ctr"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The </a:t>
            </a:r>
            <a:r>
              <a:rPr lang="en-US" sz="3400" b="1" u="sng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beat frequency </a:t>
            </a:r>
            <a:r>
              <a:rPr lang="en-US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is simply the difference in the frequencies of the two tones.</a:t>
            </a:r>
            <a:endParaRPr lang="en-US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marR="0">
              <a:lnSpc>
                <a:spcPct val="17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400" b="1" u="sng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Carrier Wave </a:t>
            </a:r>
            <a:r>
              <a:rPr lang="en-US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- a high frequency radio wave that "carries" a sound wave through a process called modulation </a:t>
            </a:r>
            <a:endParaRPr lang="en-US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marR="0">
              <a:lnSpc>
                <a:spcPct val="17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400" b="1" u="sng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Modulation </a:t>
            </a:r>
            <a:r>
              <a:rPr lang="en-US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- impressing one wave system (sound wave) </a:t>
            </a:r>
            <a:r>
              <a:rPr lang="en-US" sz="3600" b="1" u="sng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upon another of a higher frequency (radio waves) </a:t>
            </a:r>
          </a:p>
          <a:p>
            <a:pPr lvl="1">
              <a:lnSpc>
                <a:spcPct val="170000"/>
              </a:lnSpc>
            </a:pPr>
            <a:r>
              <a:rPr lang="en-US" b="1" u="sng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Types </a:t>
            </a:r>
            <a:r>
              <a:rPr lang="en-US" b="1" u="sng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of Modulation: </a:t>
            </a:r>
            <a:r>
              <a:rPr lang="en-US" dirty="0" smtClean="0"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Amplitude Modulation (AM), Frequency Modulation (FM)</a:t>
            </a:r>
            <a:endParaRPr lang="en-US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>
              <a:lnSpc>
                <a:spcPct val="170000"/>
              </a:lnSpc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1533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effectLst/>
                <a:latin typeface="Times New Roman"/>
                <a:ea typeface="Times New Roman"/>
                <a:cs typeface="Times New Roman"/>
              </a:rPr>
              <a:t>Chapter 21 - Musical Sounds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u="sng" dirty="0" smtClean="0">
                <a:effectLst/>
                <a:latin typeface="Times New Roman"/>
                <a:ea typeface="Times New Roman"/>
                <a:cs typeface="Times New Roman"/>
              </a:rPr>
              <a:t>Pitch </a:t>
            </a:r>
            <a:r>
              <a:rPr lang="en-US" dirty="0" smtClean="0">
                <a:effectLst/>
                <a:latin typeface="Times New Roman"/>
                <a:ea typeface="Times New Roman"/>
                <a:cs typeface="Times New Roman"/>
              </a:rPr>
              <a:t>- the "highness" or "lowness" of a tone; corresponds to the frequency of a sound </a:t>
            </a:r>
            <a:endParaRPr lang="en-US" dirty="0"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u="sng" dirty="0" smtClean="0">
                <a:effectLst/>
                <a:latin typeface="Times New Roman"/>
                <a:ea typeface="Times New Roman"/>
                <a:cs typeface="Times New Roman"/>
              </a:rPr>
              <a:t>Loudness </a:t>
            </a:r>
            <a:r>
              <a:rPr lang="en-US" dirty="0" smtClean="0">
                <a:effectLst/>
                <a:latin typeface="Times New Roman"/>
                <a:ea typeface="Times New Roman"/>
                <a:cs typeface="Times New Roman"/>
              </a:rPr>
              <a:t>- the physical sensation directly related to the sound intensity; measured in decibels </a:t>
            </a:r>
            <a:endParaRPr lang="en-US" dirty="0"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u="sng" dirty="0" smtClean="0">
                <a:effectLst/>
                <a:latin typeface="Times New Roman"/>
                <a:ea typeface="Times New Roman"/>
                <a:cs typeface="Times New Roman"/>
              </a:rPr>
              <a:t>Quality </a:t>
            </a:r>
            <a:r>
              <a:rPr lang="en-US" dirty="0" smtClean="0">
                <a:effectLst/>
                <a:latin typeface="Times New Roman"/>
                <a:ea typeface="Times New Roman"/>
                <a:cs typeface="Times New Roman"/>
              </a:rPr>
              <a:t>- the characteristic of a sound that allows us to distinguish between the same tone </a:t>
            </a:r>
            <a:r>
              <a:rPr lang="en-US" dirty="0" smtClean="0">
                <a:effectLst/>
                <a:latin typeface="Times New Roman"/>
                <a:ea typeface="Times New Roman"/>
                <a:cs typeface="Times New Roman"/>
              </a:rPr>
              <a:t>: played </a:t>
            </a:r>
            <a:r>
              <a:rPr lang="en-US" dirty="0" smtClean="0">
                <a:effectLst/>
                <a:latin typeface="Times New Roman"/>
                <a:ea typeface="Times New Roman"/>
                <a:cs typeface="Times New Roman"/>
              </a:rPr>
              <a:t>by different musical instruments </a:t>
            </a:r>
            <a:endParaRPr lang="en-US" dirty="0">
              <a:ea typeface="Calibri"/>
              <a:cs typeface="Times New Roman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effectLst/>
                <a:latin typeface="Times New Roman"/>
                <a:ea typeface="Times New Roman"/>
                <a:cs typeface="Times New Roman"/>
              </a:rPr>
              <a:t>Quality is governed by the number and relative amplitudes of partial tones.</a:t>
            </a:r>
            <a:endParaRPr lang="en-US" dirty="0"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400" b="1" u="sng" dirty="0" smtClean="0">
                <a:effectLst/>
                <a:latin typeface="Times New Roman"/>
                <a:ea typeface="Times New Roman"/>
                <a:cs typeface="Times New Roman"/>
              </a:rPr>
              <a:t>Partial Tone </a:t>
            </a:r>
            <a:r>
              <a:rPr lang="en-US" dirty="0" smtClean="0">
                <a:effectLst/>
                <a:latin typeface="Times New Roman"/>
                <a:ea typeface="Times New Roman"/>
                <a:cs typeface="Times New Roman"/>
              </a:rPr>
              <a:t>- one of the frequencies present in a complex tone </a:t>
            </a:r>
            <a:endParaRPr lang="en-US" dirty="0">
              <a:ea typeface="Calibri"/>
              <a:cs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1224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 smtClean="0">
                <a:effectLst/>
                <a:latin typeface="Times New Roman"/>
                <a:ea typeface="Times New Roman"/>
                <a:cs typeface="Times New Roman"/>
              </a:rPr>
              <a:t>How to Study</a:t>
            </a:r>
            <a:r>
              <a:rPr lang="en-US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i="1" dirty="0" smtClean="0">
                <a:effectLst/>
                <a:latin typeface="Times New Roman"/>
                <a:ea typeface="Times New Roman"/>
                <a:cs typeface="Times New Roman"/>
              </a:rPr>
              <a:t>1. Review homework questions. </a:t>
            </a:r>
            <a:endParaRPr lang="en-US" dirty="0"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i="1" dirty="0" smtClean="0">
                <a:effectLst/>
                <a:latin typeface="Times New Roman"/>
                <a:ea typeface="Times New Roman"/>
                <a:cs typeface="Times New Roman"/>
              </a:rPr>
              <a:t>2. Review the Summary of Terms section at the end of each chapter.</a:t>
            </a:r>
            <a:r>
              <a:rPr lang="en-US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en-US" dirty="0"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i="1" dirty="0" smtClean="0">
                <a:effectLst/>
                <a:latin typeface="Times New Roman"/>
                <a:ea typeface="Times New Roman"/>
                <a:cs typeface="Times New Roman"/>
              </a:rPr>
              <a:t>2. Review the questions in blue throughout the chapters.</a:t>
            </a:r>
            <a:r>
              <a:rPr lang="en-US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en-US" dirty="0"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i="1" dirty="0" smtClean="0">
                <a:effectLst/>
                <a:latin typeface="Times New Roman"/>
                <a:ea typeface="Times New Roman"/>
                <a:cs typeface="Times New Roman"/>
              </a:rPr>
              <a:t>3. Study each picture in the chapters and read their captions.</a:t>
            </a:r>
            <a:r>
              <a:rPr lang="en-US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en-US" dirty="0"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i="1" dirty="0" smtClean="0">
                <a:effectLst/>
                <a:latin typeface="Times New Roman"/>
                <a:ea typeface="Times New Roman"/>
                <a:cs typeface="Times New Roman"/>
              </a:rPr>
              <a:t>4. Reread the chapters.</a:t>
            </a:r>
            <a:r>
              <a:rPr lang="en-US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en-US" dirty="0">
              <a:ea typeface="Calibri"/>
              <a:cs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08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DE3D8D0-56AC-4761-8269-A6FEFE3ABBAF}" type="datetime5">
              <a:rPr lang="en-US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4-Feb-15</a:t>
            </a:fld>
            <a:endParaRPr lang="en-US" altLang="en-US" sz="1400" smtClean="0"/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smtClean="0">
                <a:solidFill>
                  <a:srgbClr val="00FFCC"/>
                </a:solidFill>
              </a:rPr>
              <a:t>Physics 1 (Garcia) SJSU</a:t>
            </a:r>
          </a:p>
        </p:txBody>
      </p:sp>
      <p:pic>
        <p:nvPicPr>
          <p:cNvPr id="21508" name="Picture 2" descr="soundme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817557">
            <a:off x="5365750" y="2576513"/>
            <a:ext cx="2324100" cy="376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i="1" smtClean="0"/>
              <a:t>Demo</a:t>
            </a:r>
            <a:r>
              <a:rPr lang="en-US" altLang="en-US" smtClean="0"/>
              <a:t>: Make Some Noise</a:t>
            </a:r>
          </a:p>
        </p:txBody>
      </p:sp>
      <p:sp>
        <p:nvSpPr>
          <p:cNvPr id="21510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smtClean="0"/>
              <a:t>Let’s experience the loudness of sound like by clapping at various decibel levels.</a:t>
            </a:r>
          </a:p>
        </p:txBody>
      </p:sp>
      <p:pic>
        <p:nvPicPr>
          <p:cNvPr id="21511" name="Picture 5" descr="clapp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2959100"/>
            <a:ext cx="3735387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Text Box 6"/>
          <p:cNvSpPr txBox="1">
            <a:spLocks noChangeArrowheads="1"/>
          </p:cNvSpPr>
          <p:nvPr/>
        </p:nvSpPr>
        <p:spPr bwMode="auto">
          <a:xfrm>
            <a:off x="7161213" y="3236913"/>
            <a:ext cx="9191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Sound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Meter</a:t>
            </a:r>
          </a:p>
        </p:txBody>
      </p:sp>
      <p:sp>
        <p:nvSpPr>
          <p:cNvPr id="15369" name="Text Box 7"/>
          <p:cNvSpPr txBox="1">
            <a:spLocks noChangeArrowheads="1"/>
          </p:cNvSpPr>
          <p:nvPr/>
        </p:nvSpPr>
        <p:spPr bwMode="auto">
          <a:xfrm>
            <a:off x="314325" y="5776913"/>
            <a:ext cx="6305550" cy="7016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accent2"/>
                </a:solidFill>
                <a:latin typeface="Arial" charset="0"/>
                <a:cs typeface="Arial" charset="0"/>
              </a:rPr>
              <a:t>Start clapping softly and slowly increase or decrease loudness, as I direct you using the sound meter.</a:t>
            </a:r>
          </a:p>
        </p:txBody>
      </p:sp>
    </p:spTree>
    <p:extLst>
      <p:ext uri="{BB962C8B-B14F-4D97-AF65-F5344CB8AC3E}">
        <p14:creationId xmlns:p14="http://schemas.microsoft.com/office/powerpoint/2010/main" val="339676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2434007F-5073-413C-9DE7-5694BFD1FEDA}" type="datetime5">
              <a:rPr lang="en-US" smtClean="0">
                <a:latin typeface="Arial" pitchFamily="34" charset="0"/>
                <a:cs typeface="Arial" pitchFamily="34" charset="0"/>
              </a:rPr>
              <a:pPr/>
              <a:t>4-Feb-15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Physics 1 (Garcia) SJSU</a:t>
            </a:r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Your Voice Sounds Like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65300"/>
            <a:ext cx="45720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Your voice sounds different to you when you hear it from a recording.</a:t>
            </a:r>
          </a:p>
          <a:p>
            <a:pPr eaLnBrk="1" hangingPunct="1">
              <a:buFontTx/>
              <a:buNone/>
            </a:pPr>
            <a:r>
              <a:rPr lang="en-US" sz="2800" smtClean="0"/>
              <a:t>This is because when you are speaking aloud, most sound waves reach your ear traveling through the solid flesh and bone of your skull. </a:t>
            </a:r>
          </a:p>
        </p:txBody>
      </p:sp>
      <p:pic>
        <p:nvPicPr>
          <p:cNvPr id="15366" name="Picture 4" descr="9422476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7750" y="1508125"/>
            <a:ext cx="28575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5" descr="ESYREC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42088" y="4033838"/>
            <a:ext cx="2601912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6" descr="prod-holt-cellphon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75225" y="3344863"/>
            <a:ext cx="188595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Text Box 7"/>
          <p:cNvSpPr txBox="1">
            <a:spLocks noChangeArrowheads="1"/>
          </p:cNvSpPr>
          <p:nvPr/>
        </p:nvSpPr>
        <p:spPr bwMode="auto">
          <a:xfrm>
            <a:off x="5051425" y="5243513"/>
            <a:ext cx="1670050" cy="641350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6600"/>
                </a:solidFill>
              </a:rPr>
              <a:t>Leave yourself</a:t>
            </a:r>
          </a:p>
          <a:p>
            <a:r>
              <a:rPr lang="en-US">
                <a:solidFill>
                  <a:srgbClr val="006600"/>
                </a:solidFill>
              </a:rPr>
              <a:t>a voice-mail</a:t>
            </a:r>
          </a:p>
        </p:txBody>
      </p:sp>
    </p:spTree>
    <p:extLst>
      <p:ext uri="{BB962C8B-B14F-4D97-AF65-F5344CB8AC3E}">
        <p14:creationId xmlns:p14="http://schemas.microsoft.com/office/powerpoint/2010/main" val="82815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4634B43E-A01F-4BE8-B621-68E9FC8AA601}" type="datetime5">
              <a:rPr lang="en-US" smtClean="0">
                <a:latin typeface="Arial" pitchFamily="34" charset="0"/>
                <a:cs typeface="Arial" pitchFamily="34" charset="0"/>
              </a:rPr>
              <a:pPr/>
              <a:t>4-Feb-15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Physics 1 (Garcia) SJSU</a:t>
            </a:r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Demo</a:t>
            </a:r>
            <a:r>
              <a:rPr lang="en-US" smtClean="0"/>
              <a:t>: Helium Voice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11300"/>
            <a:ext cx="5829300" cy="35226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Sound speed in helium is higher than speed in air.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Wavelength of sound unchanged (size of vocal cords is unchanged).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Frequency of voice is higher since</a:t>
            </a:r>
          </a:p>
        </p:txBody>
      </p:sp>
      <p:pic>
        <p:nvPicPr>
          <p:cNvPr id="25606" name="Picture 4" descr="HeliumBallo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5025" y="1898650"/>
            <a:ext cx="2681288" cy="189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5" descr="B-Donal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3325" y="3935413"/>
            <a:ext cx="2368550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Text Box 6"/>
          <p:cNvSpPr txBox="1">
            <a:spLocks noChangeArrowheads="1"/>
          </p:cNvSpPr>
          <p:nvPr/>
        </p:nvSpPr>
        <p:spPr bwMode="auto">
          <a:xfrm>
            <a:off x="6372225" y="2640013"/>
            <a:ext cx="476250" cy="366712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en-US" b="1"/>
              <a:t>He</a:t>
            </a:r>
          </a:p>
        </p:txBody>
      </p:sp>
      <p:sp>
        <p:nvSpPr>
          <p:cNvPr id="25609" name="Text Box 7"/>
          <p:cNvSpPr txBox="1">
            <a:spLocks noChangeArrowheads="1"/>
          </p:cNvSpPr>
          <p:nvPr/>
        </p:nvSpPr>
        <p:spPr bwMode="auto">
          <a:xfrm>
            <a:off x="7426325" y="3922713"/>
            <a:ext cx="1466850" cy="366712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chemeClr val="accent2"/>
                </a:solidFill>
              </a:rPr>
              <a:t>Talk like me!</a:t>
            </a:r>
          </a:p>
        </p:txBody>
      </p:sp>
      <p:sp>
        <p:nvSpPr>
          <p:cNvPr id="25610" name="Line 8"/>
          <p:cNvSpPr>
            <a:spLocks noChangeShapeType="1"/>
          </p:cNvSpPr>
          <p:nvPr/>
        </p:nvSpPr>
        <p:spPr bwMode="auto">
          <a:xfrm>
            <a:off x="3040063" y="5402263"/>
            <a:ext cx="299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5611" name="Text Box 9"/>
          <p:cNvSpPr txBox="1">
            <a:spLocks noChangeArrowheads="1"/>
          </p:cNvSpPr>
          <p:nvPr/>
        </p:nvSpPr>
        <p:spPr bwMode="auto">
          <a:xfrm>
            <a:off x="3176588" y="4833938"/>
            <a:ext cx="2709862" cy="579437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en-US" sz="3200"/>
              <a:t>(Wave speed)</a:t>
            </a:r>
          </a:p>
        </p:txBody>
      </p:sp>
      <p:sp>
        <p:nvSpPr>
          <p:cNvPr id="25612" name="Text Box 10"/>
          <p:cNvSpPr txBox="1">
            <a:spLocks noChangeArrowheads="1"/>
          </p:cNvSpPr>
          <p:nvPr/>
        </p:nvSpPr>
        <p:spPr bwMode="auto">
          <a:xfrm>
            <a:off x="3206750" y="5346700"/>
            <a:ext cx="2597150" cy="579438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en-US" sz="3200"/>
              <a:t>(Wavelength)</a:t>
            </a:r>
          </a:p>
        </p:txBody>
      </p:sp>
      <p:sp>
        <p:nvSpPr>
          <p:cNvPr id="25613" name="Text Box 11"/>
          <p:cNvSpPr txBox="1">
            <a:spLocks noChangeArrowheads="1"/>
          </p:cNvSpPr>
          <p:nvPr/>
        </p:nvSpPr>
        <p:spPr bwMode="auto">
          <a:xfrm>
            <a:off x="303213" y="5122863"/>
            <a:ext cx="2720975" cy="579437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en-US" sz="3200"/>
              <a:t>(Frequency) =</a:t>
            </a:r>
          </a:p>
        </p:txBody>
      </p:sp>
      <p:sp>
        <p:nvSpPr>
          <p:cNvPr id="25614" name="Text Box 12"/>
          <p:cNvSpPr txBox="1">
            <a:spLocks noChangeArrowheads="1"/>
          </p:cNvSpPr>
          <p:nvPr/>
        </p:nvSpPr>
        <p:spPr bwMode="auto">
          <a:xfrm>
            <a:off x="5902325" y="1890713"/>
            <a:ext cx="1860550" cy="366712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r>
              <a:rPr lang="en-US"/>
              <a:t>Breath Helium…</a:t>
            </a:r>
          </a:p>
        </p:txBody>
      </p:sp>
    </p:spTree>
    <p:extLst>
      <p:ext uri="{BB962C8B-B14F-4D97-AF65-F5344CB8AC3E}">
        <p14:creationId xmlns:p14="http://schemas.microsoft.com/office/powerpoint/2010/main" val="203009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41148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altLang="en-US" b="1" u="sng" smtClean="0"/>
              <a:t>Source of Sound			Loudness (db)</a:t>
            </a:r>
          </a:p>
          <a:p>
            <a:pPr>
              <a:buFont typeface="Monotype Sorts" pitchFamily="2" charset="2"/>
              <a:buNone/>
            </a:pPr>
            <a:r>
              <a:rPr lang="en-US" altLang="en-US" b="1" smtClean="0"/>
              <a:t>Threshold of Hearing			0</a:t>
            </a:r>
          </a:p>
          <a:p>
            <a:pPr>
              <a:buFont typeface="Monotype Sorts" pitchFamily="2" charset="2"/>
              <a:buNone/>
            </a:pPr>
            <a:r>
              <a:rPr lang="en-US" altLang="en-US" b="1" smtClean="0"/>
              <a:t>Conversation					60</a:t>
            </a:r>
          </a:p>
          <a:p>
            <a:pPr>
              <a:buFont typeface="Monotype Sorts" pitchFamily="2" charset="2"/>
              <a:buNone/>
            </a:pPr>
            <a:r>
              <a:rPr lang="en-US" altLang="en-US" b="1" smtClean="0"/>
              <a:t>Ear Damage Begins			85</a:t>
            </a:r>
          </a:p>
          <a:p>
            <a:pPr>
              <a:buFont typeface="Monotype Sorts" pitchFamily="2" charset="2"/>
              <a:buNone/>
            </a:pPr>
            <a:r>
              <a:rPr lang="en-US" altLang="en-US" b="1" smtClean="0"/>
              <a:t>Amplified Music				110</a:t>
            </a:r>
          </a:p>
          <a:p>
            <a:pPr>
              <a:buFont typeface="Monotype Sorts" pitchFamily="2" charset="2"/>
              <a:buNone/>
            </a:pPr>
            <a:r>
              <a:rPr lang="en-US" altLang="en-US" b="1" smtClean="0"/>
              <a:t>Jet Airplane at 30 meters		140</a:t>
            </a:r>
          </a:p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99928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52400"/>
            <a:ext cx="7772400" cy="1143000"/>
          </a:xfrm>
        </p:spPr>
        <p:txBody>
          <a:bodyPr/>
          <a:lstStyle/>
          <a:p>
            <a:r>
              <a:rPr lang="en-US" altLang="en-US" smtClean="0"/>
              <a:t>Common Sound Intensities</a:t>
            </a:r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3124200" y="838200"/>
            <a:ext cx="7772400" cy="1143000"/>
          </a:xfrm>
          <a:prstGeom prst="rect">
            <a:avLst/>
          </a:prstGeom>
          <a:noFill/>
          <a:ln>
            <a:noFill/>
          </a:ln>
          <a:effectLst>
            <a:outerShdw dist="13470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400">
                <a:solidFill>
                  <a:schemeClr val="hlink"/>
                </a:solidFill>
              </a:rPr>
              <a:t> </a:t>
            </a:r>
          </a:p>
        </p:txBody>
      </p:sp>
      <p:graphicFrame>
        <p:nvGraphicFramePr>
          <p:cNvPr id="34820" name="Group 4"/>
          <p:cNvGraphicFramePr>
            <a:graphicFrameLocks noGrp="1"/>
          </p:cNvGraphicFramePr>
          <p:nvPr>
            <p:ph type="tbl" idx="1"/>
          </p:nvPr>
        </p:nvGraphicFramePr>
        <p:xfrm>
          <a:off x="533400" y="1081088"/>
          <a:ext cx="8077200" cy="4694239"/>
        </p:xfrm>
        <a:graphic>
          <a:graphicData uri="http://schemas.openxmlformats.org/drawingml/2006/table">
            <a:tbl>
              <a:tblPr/>
              <a:tblGrid>
                <a:gridCol w="2971800"/>
                <a:gridCol w="2413000"/>
                <a:gridCol w="2692400"/>
              </a:tblGrid>
              <a:tr h="42674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4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4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4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4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4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4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4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4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4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4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872" name="Text Box 56"/>
          <p:cNvSpPr txBox="1">
            <a:spLocks noChangeArrowheads="1"/>
          </p:cNvSpPr>
          <p:nvPr/>
        </p:nvSpPr>
        <p:spPr bwMode="auto">
          <a:xfrm>
            <a:off x="911225" y="1069975"/>
            <a:ext cx="221297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Source of Sound</a:t>
            </a:r>
          </a:p>
        </p:txBody>
      </p:sp>
      <p:sp>
        <p:nvSpPr>
          <p:cNvPr id="34873" name="Text Box 57"/>
          <p:cNvSpPr txBox="1">
            <a:spLocks noChangeArrowheads="1"/>
          </p:cNvSpPr>
          <p:nvPr/>
        </p:nvSpPr>
        <p:spPr bwMode="auto">
          <a:xfrm>
            <a:off x="1584325" y="635793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solidFill>
                <a:schemeClr val="hlink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34874" name="Rectangle 58"/>
          <p:cNvSpPr>
            <a:spLocks noChangeArrowheads="1"/>
          </p:cNvSpPr>
          <p:nvPr/>
        </p:nvSpPr>
        <p:spPr bwMode="auto">
          <a:xfrm>
            <a:off x="3440113" y="1058863"/>
            <a:ext cx="2538412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Intensity, I (W/m</a:t>
            </a:r>
            <a:r>
              <a:rPr lang="en-US" altLang="en-US" sz="2200" baseline="30000">
                <a:solidFill>
                  <a:schemeClr val="hlink"/>
                </a:solidFill>
                <a:latin typeface="Tahoma" pitchFamily="34" charset="0"/>
              </a:rPr>
              <a:t>2</a:t>
            </a: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)</a:t>
            </a:r>
          </a:p>
        </p:txBody>
      </p:sp>
      <p:sp>
        <p:nvSpPr>
          <p:cNvPr id="34875" name="Text Box 59"/>
          <p:cNvSpPr txBox="1">
            <a:spLocks noChangeArrowheads="1"/>
          </p:cNvSpPr>
          <p:nvPr/>
        </p:nvSpPr>
        <p:spPr bwMode="auto">
          <a:xfrm>
            <a:off x="5943600" y="1074738"/>
            <a:ext cx="26162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Sound Level, </a:t>
            </a:r>
            <a:r>
              <a:rPr lang="en-US" altLang="en-US" sz="2200">
                <a:solidFill>
                  <a:schemeClr val="hlink"/>
                </a:solidFill>
                <a:latin typeface="Symbol" pitchFamily="18" charset="2"/>
              </a:rPr>
              <a:t>b</a:t>
            </a: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 (db)</a:t>
            </a:r>
          </a:p>
        </p:txBody>
      </p:sp>
      <p:sp>
        <p:nvSpPr>
          <p:cNvPr id="34876" name="Text Box 60"/>
          <p:cNvSpPr txBox="1">
            <a:spLocks noChangeArrowheads="1"/>
          </p:cNvSpPr>
          <p:nvPr/>
        </p:nvSpPr>
        <p:spPr bwMode="auto">
          <a:xfrm>
            <a:off x="644525" y="1504950"/>
            <a:ext cx="2773363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Threshold of Hearing</a:t>
            </a:r>
          </a:p>
        </p:txBody>
      </p:sp>
      <p:sp>
        <p:nvSpPr>
          <p:cNvPr id="34877" name="Text Box 61"/>
          <p:cNvSpPr txBox="1">
            <a:spLocks noChangeArrowheads="1"/>
          </p:cNvSpPr>
          <p:nvPr/>
        </p:nvSpPr>
        <p:spPr bwMode="auto">
          <a:xfrm>
            <a:off x="4038600" y="1504950"/>
            <a:ext cx="135572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I</a:t>
            </a:r>
            <a:r>
              <a:rPr lang="en-US" altLang="en-US" sz="2200" baseline="-25000">
                <a:solidFill>
                  <a:schemeClr val="hlink"/>
                </a:solidFill>
                <a:latin typeface="Tahoma" pitchFamily="34" charset="0"/>
              </a:rPr>
              <a:t>0</a:t>
            </a: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 = 10</a:t>
            </a:r>
            <a:r>
              <a:rPr lang="en-US" altLang="en-US" sz="2200" baseline="30000">
                <a:solidFill>
                  <a:schemeClr val="hlink"/>
                </a:solidFill>
                <a:latin typeface="Tahoma" pitchFamily="34" charset="0"/>
              </a:rPr>
              <a:t>-12</a:t>
            </a:r>
          </a:p>
        </p:txBody>
      </p:sp>
      <p:sp>
        <p:nvSpPr>
          <p:cNvPr id="34878" name="Text Box 62"/>
          <p:cNvSpPr txBox="1">
            <a:spLocks noChangeArrowheads="1"/>
          </p:cNvSpPr>
          <p:nvPr/>
        </p:nvSpPr>
        <p:spPr bwMode="auto">
          <a:xfrm>
            <a:off x="7097713" y="1504950"/>
            <a:ext cx="3365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0</a:t>
            </a:r>
          </a:p>
        </p:txBody>
      </p:sp>
      <p:sp>
        <p:nvSpPr>
          <p:cNvPr id="34879" name="Text Box 63"/>
          <p:cNvSpPr txBox="1">
            <a:spLocks noChangeArrowheads="1"/>
          </p:cNvSpPr>
          <p:nvPr/>
        </p:nvSpPr>
        <p:spPr bwMode="auto">
          <a:xfrm>
            <a:off x="7021513" y="1930400"/>
            <a:ext cx="4889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10</a:t>
            </a:r>
          </a:p>
        </p:txBody>
      </p:sp>
      <p:sp>
        <p:nvSpPr>
          <p:cNvPr id="34880" name="Text Box 64"/>
          <p:cNvSpPr txBox="1">
            <a:spLocks noChangeArrowheads="1"/>
          </p:cNvSpPr>
          <p:nvPr/>
        </p:nvSpPr>
        <p:spPr bwMode="auto">
          <a:xfrm>
            <a:off x="7021513" y="2344738"/>
            <a:ext cx="4889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20</a:t>
            </a:r>
          </a:p>
        </p:txBody>
      </p:sp>
      <p:sp>
        <p:nvSpPr>
          <p:cNvPr id="34881" name="Text Box 65"/>
          <p:cNvSpPr txBox="1">
            <a:spLocks noChangeArrowheads="1"/>
          </p:cNvSpPr>
          <p:nvPr/>
        </p:nvSpPr>
        <p:spPr bwMode="auto">
          <a:xfrm>
            <a:off x="7031038" y="2776538"/>
            <a:ext cx="4889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40</a:t>
            </a:r>
          </a:p>
        </p:txBody>
      </p:sp>
      <p:sp>
        <p:nvSpPr>
          <p:cNvPr id="34882" name="Text Box 66"/>
          <p:cNvSpPr txBox="1">
            <a:spLocks noChangeArrowheads="1"/>
          </p:cNvSpPr>
          <p:nvPr/>
        </p:nvSpPr>
        <p:spPr bwMode="auto">
          <a:xfrm>
            <a:off x="7021513" y="3203575"/>
            <a:ext cx="4889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60</a:t>
            </a:r>
          </a:p>
        </p:txBody>
      </p:sp>
      <p:sp>
        <p:nvSpPr>
          <p:cNvPr id="34883" name="Text Box 67"/>
          <p:cNvSpPr txBox="1">
            <a:spLocks noChangeArrowheads="1"/>
          </p:cNvSpPr>
          <p:nvPr/>
        </p:nvSpPr>
        <p:spPr bwMode="auto">
          <a:xfrm>
            <a:off x="7021513" y="3625850"/>
            <a:ext cx="4889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70</a:t>
            </a:r>
          </a:p>
        </p:txBody>
      </p:sp>
      <p:sp>
        <p:nvSpPr>
          <p:cNvPr id="34884" name="Text Box 68"/>
          <p:cNvSpPr txBox="1">
            <a:spLocks noChangeArrowheads="1"/>
          </p:cNvSpPr>
          <p:nvPr/>
        </p:nvSpPr>
        <p:spPr bwMode="auto">
          <a:xfrm>
            <a:off x="7021513" y="4041775"/>
            <a:ext cx="4889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90</a:t>
            </a:r>
          </a:p>
        </p:txBody>
      </p:sp>
      <p:sp>
        <p:nvSpPr>
          <p:cNvPr id="34885" name="Text Box 69"/>
          <p:cNvSpPr txBox="1">
            <a:spLocks noChangeArrowheads="1"/>
          </p:cNvSpPr>
          <p:nvPr/>
        </p:nvSpPr>
        <p:spPr bwMode="auto">
          <a:xfrm>
            <a:off x="6954838" y="4476750"/>
            <a:ext cx="6413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110</a:t>
            </a:r>
          </a:p>
        </p:txBody>
      </p:sp>
      <p:sp>
        <p:nvSpPr>
          <p:cNvPr id="34886" name="Text Box 70"/>
          <p:cNvSpPr txBox="1">
            <a:spLocks noChangeArrowheads="1"/>
          </p:cNvSpPr>
          <p:nvPr/>
        </p:nvSpPr>
        <p:spPr bwMode="auto">
          <a:xfrm>
            <a:off x="6961188" y="4902200"/>
            <a:ext cx="6413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120</a:t>
            </a:r>
          </a:p>
        </p:txBody>
      </p:sp>
      <p:sp>
        <p:nvSpPr>
          <p:cNvPr id="34887" name="Text Box 71"/>
          <p:cNvSpPr txBox="1">
            <a:spLocks noChangeArrowheads="1"/>
          </p:cNvSpPr>
          <p:nvPr/>
        </p:nvSpPr>
        <p:spPr bwMode="auto">
          <a:xfrm>
            <a:off x="6956425" y="5335588"/>
            <a:ext cx="6413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140</a:t>
            </a:r>
          </a:p>
        </p:txBody>
      </p:sp>
      <p:sp>
        <p:nvSpPr>
          <p:cNvPr id="34888" name="Text Box 72"/>
          <p:cNvSpPr txBox="1">
            <a:spLocks noChangeArrowheads="1"/>
          </p:cNvSpPr>
          <p:nvPr/>
        </p:nvSpPr>
        <p:spPr bwMode="auto">
          <a:xfrm>
            <a:off x="4354513" y="1927225"/>
            <a:ext cx="7683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10</a:t>
            </a:r>
            <a:r>
              <a:rPr lang="en-US" altLang="en-US" sz="2200" baseline="30000">
                <a:solidFill>
                  <a:schemeClr val="hlink"/>
                </a:solidFill>
                <a:latin typeface="Tahoma" pitchFamily="34" charset="0"/>
              </a:rPr>
              <a:t>-11</a:t>
            </a:r>
          </a:p>
        </p:txBody>
      </p:sp>
      <p:sp>
        <p:nvSpPr>
          <p:cNvPr id="34889" name="Text Box 73"/>
          <p:cNvSpPr txBox="1">
            <a:spLocks noChangeArrowheads="1"/>
          </p:cNvSpPr>
          <p:nvPr/>
        </p:nvSpPr>
        <p:spPr bwMode="auto">
          <a:xfrm>
            <a:off x="4354513" y="2344738"/>
            <a:ext cx="7683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10</a:t>
            </a:r>
            <a:r>
              <a:rPr lang="en-US" altLang="en-US" sz="2200" baseline="30000">
                <a:solidFill>
                  <a:schemeClr val="hlink"/>
                </a:solidFill>
                <a:latin typeface="Tahoma" pitchFamily="34" charset="0"/>
              </a:rPr>
              <a:t>-10</a:t>
            </a:r>
          </a:p>
        </p:txBody>
      </p:sp>
      <p:sp>
        <p:nvSpPr>
          <p:cNvPr id="34890" name="Text Box 74"/>
          <p:cNvSpPr txBox="1">
            <a:spLocks noChangeArrowheads="1"/>
          </p:cNvSpPr>
          <p:nvPr/>
        </p:nvSpPr>
        <p:spPr bwMode="auto">
          <a:xfrm>
            <a:off x="4397375" y="2776538"/>
            <a:ext cx="6635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10</a:t>
            </a:r>
            <a:r>
              <a:rPr lang="en-US" altLang="en-US" sz="2200" baseline="30000">
                <a:solidFill>
                  <a:schemeClr val="hlink"/>
                </a:solidFill>
                <a:latin typeface="Tahoma" pitchFamily="34" charset="0"/>
              </a:rPr>
              <a:t>-8</a:t>
            </a:r>
          </a:p>
        </p:txBody>
      </p:sp>
      <p:sp>
        <p:nvSpPr>
          <p:cNvPr id="34891" name="Text Box 75"/>
          <p:cNvSpPr txBox="1">
            <a:spLocks noChangeArrowheads="1"/>
          </p:cNvSpPr>
          <p:nvPr/>
        </p:nvSpPr>
        <p:spPr bwMode="auto">
          <a:xfrm>
            <a:off x="4398963" y="3200400"/>
            <a:ext cx="66357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10</a:t>
            </a:r>
            <a:r>
              <a:rPr lang="en-US" altLang="en-US" sz="2200" baseline="30000">
                <a:solidFill>
                  <a:schemeClr val="hlink"/>
                </a:solidFill>
                <a:latin typeface="Tahoma" pitchFamily="34" charset="0"/>
              </a:rPr>
              <a:t>-6</a:t>
            </a:r>
          </a:p>
        </p:txBody>
      </p:sp>
      <p:sp>
        <p:nvSpPr>
          <p:cNvPr id="34892" name="Text Box 76"/>
          <p:cNvSpPr txBox="1">
            <a:spLocks noChangeArrowheads="1"/>
          </p:cNvSpPr>
          <p:nvPr/>
        </p:nvSpPr>
        <p:spPr bwMode="auto">
          <a:xfrm>
            <a:off x="4397375" y="3625850"/>
            <a:ext cx="66357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10</a:t>
            </a:r>
            <a:r>
              <a:rPr lang="en-US" altLang="en-US" sz="2200" baseline="30000">
                <a:solidFill>
                  <a:schemeClr val="hlink"/>
                </a:solidFill>
                <a:latin typeface="Tahoma" pitchFamily="34" charset="0"/>
              </a:rPr>
              <a:t>-5</a:t>
            </a:r>
          </a:p>
        </p:txBody>
      </p:sp>
      <p:sp>
        <p:nvSpPr>
          <p:cNvPr id="34893" name="Text Box 77"/>
          <p:cNvSpPr txBox="1">
            <a:spLocks noChangeArrowheads="1"/>
          </p:cNvSpPr>
          <p:nvPr/>
        </p:nvSpPr>
        <p:spPr bwMode="auto">
          <a:xfrm>
            <a:off x="4398963" y="4040188"/>
            <a:ext cx="66357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10</a:t>
            </a:r>
            <a:r>
              <a:rPr lang="en-US" altLang="en-US" sz="2200" baseline="30000">
                <a:solidFill>
                  <a:schemeClr val="hlink"/>
                </a:solidFill>
                <a:latin typeface="Tahoma" pitchFamily="34" charset="0"/>
              </a:rPr>
              <a:t>-3</a:t>
            </a:r>
          </a:p>
        </p:txBody>
      </p:sp>
      <p:sp>
        <p:nvSpPr>
          <p:cNvPr id="34894" name="Text Box 78"/>
          <p:cNvSpPr txBox="1">
            <a:spLocks noChangeArrowheads="1"/>
          </p:cNvSpPr>
          <p:nvPr/>
        </p:nvSpPr>
        <p:spPr bwMode="auto">
          <a:xfrm>
            <a:off x="4398963" y="4473575"/>
            <a:ext cx="66357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10</a:t>
            </a:r>
            <a:r>
              <a:rPr lang="en-US" altLang="en-US" sz="2200" baseline="30000">
                <a:solidFill>
                  <a:schemeClr val="hlink"/>
                </a:solidFill>
                <a:latin typeface="Tahoma" pitchFamily="34" charset="0"/>
              </a:rPr>
              <a:t>-1</a:t>
            </a:r>
          </a:p>
        </p:txBody>
      </p:sp>
      <p:sp>
        <p:nvSpPr>
          <p:cNvPr id="34895" name="Text Box 79"/>
          <p:cNvSpPr txBox="1">
            <a:spLocks noChangeArrowheads="1"/>
          </p:cNvSpPr>
          <p:nvPr/>
        </p:nvSpPr>
        <p:spPr bwMode="auto">
          <a:xfrm>
            <a:off x="4551363" y="4900613"/>
            <a:ext cx="3365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1</a:t>
            </a:r>
            <a:endParaRPr lang="en-US" altLang="en-US" sz="2200" baseline="30000">
              <a:solidFill>
                <a:schemeClr val="hlink"/>
              </a:solidFill>
              <a:latin typeface="Tahoma" pitchFamily="34" charset="0"/>
            </a:endParaRPr>
          </a:p>
        </p:txBody>
      </p:sp>
      <p:sp>
        <p:nvSpPr>
          <p:cNvPr id="34896" name="Text Box 80"/>
          <p:cNvSpPr txBox="1">
            <a:spLocks noChangeArrowheads="1"/>
          </p:cNvSpPr>
          <p:nvPr/>
        </p:nvSpPr>
        <p:spPr bwMode="auto">
          <a:xfrm>
            <a:off x="4430713" y="5324475"/>
            <a:ext cx="59372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10</a:t>
            </a:r>
            <a:r>
              <a:rPr lang="en-US" altLang="en-US" sz="2200" baseline="30000">
                <a:solidFill>
                  <a:schemeClr val="hlink"/>
                </a:solidFill>
                <a:latin typeface="Tahoma" pitchFamily="34" charset="0"/>
              </a:rPr>
              <a:t>2</a:t>
            </a:r>
          </a:p>
        </p:txBody>
      </p:sp>
      <p:sp>
        <p:nvSpPr>
          <p:cNvPr id="34897" name="Text Box 81"/>
          <p:cNvSpPr txBox="1">
            <a:spLocks noChangeArrowheads="1"/>
          </p:cNvSpPr>
          <p:nvPr/>
        </p:nvSpPr>
        <p:spPr bwMode="auto">
          <a:xfrm>
            <a:off x="912813" y="1928813"/>
            <a:ext cx="2205037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Rustle of Leaves</a:t>
            </a:r>
          </a:p>
        </p:txBody>
      </p:sp>
      <p:sp>
        <p:nvSpPr>
          <p:cNvPr id="34898" name="Text Box 82"/>
          <p:cNvSpPr txBox="1">
            <a:spLocks noChangeArrowheads="1"/>
          </p:cNvSpPr>
          <p:nvPr/>
        </p:nvSpPr>
        <p:spPr bwMode="auto">
          <a:xfrm>
            <a:off x="1436688" y="2339975"/>
            <a:ext cx="1182687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Whisper</a:t>
            </a:r>
          </a:p>
        </p:txBody>
      </p:sp>
      <p:sp>
        <p:nvSpPr>
          <p:cNvPr id="34899" name="Text Box 83"/>
          <p:cNvSpPr txBox="1">
            <a:spLocks noChangeArrowheads="1"/>
          </p:cNvSpPr>
          <p:nvPr/>
        </p:nvSpPr>
        <p:spPr bwMode="auto">
          <a:xfrm>
            <a:off x="652463" y="2776538"/>
            <a:ext cx="27368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Quiet Radio in Home</a:t>
            </a:r>
          </a:p>
        </p:txBody>
      </p:sp>
      <p:sp>
        <p:nvSpPr>
          <p:cNvPr id="34900" name="Text Box 84"/>
          <p:cNvSpPr txBox="1">
            <a:spLocks noChangeArrowheads="1"/>
          </p:cNvSpPr>
          <p:nvPr/>
        </p:nvSpPr>
        <p:spPr bwMode="auto">
          <a:xfrm>
            <a:off x="555625" y="3203575"/>
            <a:ext cx="29019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Conversation in Home</a:t>
            </a:r>
          </a:p>
        </p:txBody>
      </p:sp>
      <p:sp>
        <p:nvSpPr>
          <p:cNvPr id="34901" name="Text Box 85"/>
          <p:cNvSpPr txBox="1">
            <a:spLocks noChangeArrowheads="1"/>
          </p:cNvSpPr>
          <p:nvPr/>
        </p:nvSpPr>
        <p:spPr bwMode="auto">
          <a:xfrm>
            <a:off x="792163" y="3627438"/>
            <a:ext cx="2462212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Busy Street Traffic</a:t>
            </a:r>
          </a:p>
        </p:txBody>
      </p:sp>
      <p:sp>
        <p:nvSpPr>
          <p:cNvPr id="34902" name="Text Box 86"/>
          <p:cNvSpPr txBox="1">
            <a:spLocks noChangeArrowheads="1"/>
          </p:cNvSpPr>
          <p:nvPr/>
        </p:nvSpPr>
        <p:spPr bwMode="auto">
          <a:xfrm>
            <a:off x="1490663" y="4041775"/>
            <a:ext cx="1049337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75000"/>
              <a:buFont typeface="Monotype Sorts" pitchFamily="2" charset="2"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Riveter</a:t>
            </a:r>
          </a:p>
        </p:txBody>
      </p:sp>
      <p:sp>
        <p:nvSpPr>
          <p:cNvPr id="34903" name="Text Box 87"/>
          <p:cNvSpPr txBox="1">
            <a:spLocks noChangeArrowheads="1"/>
          </p:cNvSpPr>
          <p:nvPr/>
        </p:nvSpPr>
        <p:spPr bwMode="auto">
          <a:xfrm>
            <a:off x="596900" y="4476750"/>
            <a:ext cx="28448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Disco Music Amplified</a:t>
            </a:r>
          </a:p>
        </p:txBody>
      </p:sp>
      <p:sp>
        <p:nvSpPr>
          <p:cNvPr id="34904" name="Text Box 88"/>
          <p:cNvSpPr txBox="1">
            <a:spLocks noChangeArrowheads="1"/>
          </p:cNvSpPr>
          <p:nvPr/>
        </p:nvSpPr>
        <p:spPr bwMode="auto">
          <a:xfrm>
            <a:off x="608013" y="4902200"/>
            <a:ext cx="283527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Air-raid Siren, Nearby</a:t>
            </a:r>
          </a:p>
        </p:txBody>
      </p:sp>
      <p:sp>
        <p:nvSpPr>
          <p:cNvPr id="34905" name="Text Box 89"/>
          <p:cNvSpPr txBox="1">
            <a:spLocks noChangeArrowheads="1"/>
          </p:cNvSpPr>
          <p:nvPr/>
        </p:nvSpPr>
        <p:spPr bwMode="auto">
          <a:xfrm>
            <a:off x="968375" y="5326063"/>
            <a:ext cx="20891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chemeClr val="hlink"/>
                </a:solidFill>
                <a:latin typeface="Tahoma" pitchFamily="34" charset="0"/>
              </a:rPr>
              <a:t>Jet, 30 m Away</a:t>
            </a:r>
          </a:p>
        </p:txBody>
      </p:sp>
    </p:spTree>
    <p:extLst>
      <p:ext uri="{BB962C8B-B14F-4D97-AF65-F5344CB8AC3E}">
        <p14:creationId xmlns:p14="http://schemas.microsoft.com/office/powerpoint/2010/main" val="2863236363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8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8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27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8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8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8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8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8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8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8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8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8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8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48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48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48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8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4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4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48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48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48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48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48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48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4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4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48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48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4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4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48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48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48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48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49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49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 nodeType="clickPar">
                      <p:stCondLst>
                        <p:cond delay="indefinite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4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4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 nodeType="clickPar">
                      <p:stCondLst>
                        <p:cond delay="indefinite"/>
                      </p:stCondLst>
                      <p:childTnLst>
                        <p:par>
                          <p:cTn id="1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48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48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 nodeType="clickPar">
                      <p:stCondLst>
                        <p:cond delay="indefinite"/>
                      </p:stCondLst>
                      <p:childTnLst>
                        <p:par>
                          <p:cTn id="1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8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49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49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 nodeType="clickPar">
                      <p:stCondLst>
                        <p:cond delay="indefinite"/>
                      </p:stCondLst>
                      <p:childTnLst>
                        <p:par>
                          <p:cTn id="1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4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4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4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 nodeType="clickPar">
                      <p:stCondLst>
                        <p:cond delay="indefinite"/>
                      </p:stCondLst>
                      <p:childTnLst>
                        <p:par>
                          <p:cTn id="1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0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48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48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 nodeType="clickPar">
                      <p:stCondLst>
                        <p:cond delay="indefinite"/>
                      </p:stCondLst>
                      <p:childTnLst>
                        <p:par>
                          <p:cTn id="1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6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4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4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 nodeType="clickPar">
                      <p:stCondLst>
                        <p:cond delay="indefinite"/>
                      </p:stCondLst>
                      <p:childTnLst>
                        <p:par>
                          <p:cTn id="1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2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48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348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 nodeType="clickPar">
                      <p:stCondLst>
                        <p:cond delay="indefinite"/>
                      </p:stCondLst>
                      <p:childTnLst>
                        <p:par>
                          <p:cTn id="1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8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348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348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 nodeType="clickPar">
                      <p:stCondLst>
                        <p:cond delay="indefinite"/>
                      </p:stCondLst>
                      <p:childTnLst>
                        <p:par>
                          <p:cTn id="1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4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349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349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 nodeType="clickPar">
                      <p:stCondLst>
                        <p:cond delay="indefinite"/>
                      </p:stCondLst>
                      <p:childTnLst>
                        <p:par>
                          <p:cTn id="1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0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348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348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 nodeType="clickPar">
                      <p:stCondLst>
                        <p:cond delay="indefinite"/>
                      </p:stCondLst>
                      <p:childTnLst>
                        <p:par>
                          <p:cTn id="1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6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48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348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 nodeType="clickPar">
                      <p:stCondLst>
                        <p:cond delay="indefinite"/>
                      </p:stCondLst>
                      <p:childTnLst>
                        <p:par>
                          <p:cTn id="2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2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349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49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 nodeType="clickPar">
                      <p:stCondLst>
                        <p:cond delay="indefinite"/>
                      </p:stCondLst>
                      <p:childTnLst>
                        <p:par>
                          <p:cTn id="2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8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348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348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 nodeType="clickPar">
                      <p:stCondLst>
                        <p:cond delay="indefinite"/>
                      </p:stCondLst>
                      <p:childTnLst>
                        <p:par>
                          <p:cTn id="2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4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348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348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utoUpdateAnimBg="0"/>
      <p:bldP spid="34872" grpId="0"/>
      <p:bldP spid="34873" grpId="0"/>
      <p:bldP spid="34874" grpId="0"/>
      <p:bldP spid="34875" grpId="0"/>
      <p:bldP spid="34876" grpId="0"/>
      <p:bldP spid="34877" grpId="0"/>
      <p:bldP spid="34878" grpId="0"/>
      <p:bldP spid="34879" grpId="0"/>
      <p:bldP spid="34880" grpId="0"/>
      <p:bldP spid="34881" grpId="0"/>
      <p:bldP spid="34882" grpId="0"/>
      <p:bldP spid="34883" grpId="0"/>
      <p:bldP spid="34884" grpId="0"/>
      <p:bldP spid="34885" grpId="0"/>
      <p:bldP spid="34886" grpId="0"/>
      <p:bldP spid="34887" grpId="0"/>
      <p:bldP spid="34888" grpId="0"/>
      <p:bldP spid="34889" grpId="0"/>
      <p:bldP spid="34890" grpId="0"/>
      <p:bldP spid="34891" grpId="0"/>
      <p:bldP spid="34892" grpId="0"/>
      <p:bldP spid="34893" grpId="0"/>
      <p:bldP spid="34894" grpId="0"/>
      <p:bldP spid="34895" grpId="0"/>
      <p:bldP spid="34896" grpId="0"/>
      <p:bldP spid="34897" grpId="0"/>
      <p:bldP spid="34898" grpId="0"/>
      <p:bldP spid="34899" grpId="0"/>
      <p:bldP spid="34900" grpId="0"/>
      <p:bldP spid="34901" grpId="0"/>
      <p:bldP spid="34902" grpId="0"/>
      <p:bldP spid="34903" grpId="0"/>
      <p:bldP spid="34904" grpId="0"/>
      <p:bldP spid="3490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DE3D8D0-56AC-4761-8269-A6FEFE3ABBAF}" type="datetime5">
              <a:rPr lang="en-US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4-Feb-15</a:t>
            </a:fld>
            <a:endParaRPr lang="en-US" altLang="en-US" sz="1400" smtClean="0"/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smtClean="0">
                <a:solidFill>
                  <a:srgbClr val="00FFCC"/>
                </a:solidFill>
              </a:rPr>
              <a:t>Physics 1 (Garcia) SJSU</a:t>
            </a:r>
          </a:p>
        </p:txBody>
      </p:sp>
      <p:pic>
        <p:nvPicPr>
          <p:cNvPr id="21508" name="Picture 2" descr="soundme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817557">
            <a:off x="5365750" y="2576513"/>
            <a:ext cx="2324100" cy="376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i="1" smtClean="0"/>
              <a:t>Demo</a:t>
            </a:r>
            <a:r>
              <a:rPr lang="en-US" altLang="en-US" smtClean="0"/>
              <a:t>: Make Some Noise</a:t>
            </a:r>
          </a:p>
        </p:txBody>
      </p:sp>
      <p:sp>
        <p:nvSpPr>
          <p:cNvPr id="21510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smtClean="0"/>
              <a:t>Let’s experience the loudness of sound like by clapping at various decibel levels.</a:t>
            </a:r>
          </a:p>
        </p:txBody>
      </p:sp>
      <p:pic>
        <p:nvPicPr>
          <p:cNvPr id="21511" name="Picture 5" descr="clapp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8" y="2959100"/>
            <a:ext cx="3735387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Text Box 6"/>
          <p:cNvSpPr txBox="1">
            <a:spLocks noChangeArrowheads="1"/>
          </p:cNvSpPr>
          <p:nvPr/>
        </p:nvSpPr>
        <p:spPr bwMode="auto">
          <a:xfrm>
            <a:off x="7161213" y="3236913"/>
            <a:ext cx="9191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Sound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Meter</a:t>
            </a:r>
          </a:p>
        </p:txBody>
      </p:sp>
      <p:sp>
        <p:nvSpPr>
          <p:cNvPr id="15369" name="Text Box 7"/>
          <p:cNvSpPr txBox="1">
            <a:spLocks noChangeArrowheads="1"/>
          </p:cNvSpPr>
          <p:nvPr/>
        </p:nvSpPr>
        <p:spPr bwMode="auto">
          <a:xfrm>
            <a:off x="314325" y="5776913"/>
            <a:ext cx="6305550" cy="7016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accent2"/>
                </a:solidFill>
                <a:latin typeface="Arial" charset="0"/>
                <a:cs typeface="Arial" charset="0"/>
              </a:rPr>
              <a:t>Start clapping softly and slowly increase or decrease loudness, as I direct you using the sound meter.</a:t>
            </a:r>
          </a:p>
        </p:txBody>
      </p:sp>
    </p:spTree>
    <p:extLst>
      <p:ext uri="{BB962C8B-B14F-4D97-AF65-F5344CB8AC3E}">
        <p14:creationId xmlns:p14="http://schemas.microsoft.com/office/powerpoint/2010/main" val="211238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Hearing by Age &amp; Sex</a:t>
            </a:r>
          </a:p>
        </p:txBody>
      </p:sp>
      <p:sp>
        <p:nvSpPr>
          <p:cNvPr id="22531" name="Text Box 7"/>
          <p:cNvSpPr txBox="1">
            <a:spLocks noChangeArrowheads="1"/>
          </p:cNvSpPr>
          <p:nvPr/>
        </p:nvSpPr>
        <p:spPr bwMode="auto">
          <a:xfrm>
            <a:off x="606425" y="5281613"/>
            <a:ext cx="80168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Hearing acuity decreases with age, especially in the high frequencies.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In general, women have greater acoustic sensitivity than men.</a:t>
            </a:r>
          </a:p>
        </p:txBody>
      </p:sp>
      <p:grpSp>
        <p:nvGrpSpPr>
          <p:cNvPr id="22532" name="Group 14"/>
          <p:cNvGrpSpPr>
            <a:grpSpLocks/>
          </p:cNvGrpSpPr>
          <p:nvPr/>
        </p:nvGrpSpPr>
        <p:grpSpPr bwMode="auto">
          <a:xfrm>
            <a:off x="1128713" y="1524000"/>
            <a:ext cx="6959600" cy="3717925"/>
            <a:chOff x="711" y="960"/>
            <a:chExt cx="4384" cy="2342"/>
          </a:xfrm>
        </p:grpSpPr>
        <p:pic>
          <p:nvPicPr>
            <p:cNvPr id="22533" name="Picture 5" descr="Ath-byag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3" t="2975" r="16286" b="2975"/>
            <a:stretch>
              <a:fillRect/>
            </a:stretch>
          </p:blipFill>
          <p:spPr bwMode="auto">
            <a:xfrm>
              <a:off x="711" y="1026"/>
              <a:ext cx="3596" cy="2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4" name="Rectangle 6"/>
            <p:cNvSpPr>
              <a:spLocks noChangeArrowheads="1"/>
            </p:cNvSpPr>
            <p:nvPr/>
          </p:nvSpPr>
          <p:spPr bwMode="auto">
            <a:xfrm>
              <a:off x="1126" y="960"/>
              <a:ext cx="310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/>
                <a:t>Absolute thresholds of hearing by age in males and females </a:t>
              </a:r>
            </a:p>
          </p:txBody>
        </p:sp>
        <p:sp>
          <p:nvSpPr>
            <p:cNvPr id="22535" name="Text Box 8"/>
            <p:cNvSpPr txBox="1">
              <a:spLocks noChangeArrowheads="1"/>
            </p:cNvSpPr>
            <p:nvPr/>
          </p:nvSpPr>
          <p:spPr bwMode="auto">
            <a:xfrm>
              <a:off x="4158" y="2399"/>
              <a:ext cx="79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FF66CC"/>
                  </a:solidFill>
                </a:rPr>
                <a:t>Male, Age 20</a:t>
              </a:r>
            </a:p>
          </p:txBody>
        </p:sp>
        <p:sp>
          <p:nvSpPr>
            <p:cNvPr id="22536" name="Text Box 9"/>
            <p:cNvSpPr txBox="1">
              <a:spLocks noChangeArrowheads="1"/>
            </p:cNvSpPr>
            <p:nvPr/>
          </p:nvSpPr>
          <p:spPr bwMode="auto">
            <a:xfrm>
              <a:off x="4158" y="2215"/>
              <a:ext cx="79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99CC00"/>
                  </a:solidFill>
                </a:rPr>
                <a:t>Male, Age 30</a:t>
              </a:r>
            </a:p>
          </p:txBody>
        </p:sp>
        <p:sp>
          <p:nvSpPr>
            <p:cNvPr id="22537" name="Text Box 10"/>
            <p:cNvSpPr txBox="1">
              <a:spLocks noChangeArrowheads="1"/>
            </p:cNvSpPr>
            <p:nvPr/>
          </p:nvSpPr>
          <p:spPr bwMode="auto">
            <a:xfrm>
              <a:off x="4158" y="1927"/>
              <a:ext cx="79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FF6600"/>
                  </a:solidFill>
                </a:rPr>
                <a:t>Male, Age 40</a:t>
              </a:r>
            </a:p>
          </p:txBody>
        </p:sp>
        <p:sp>
          <p:nvSpPr>
            <p:cNvPr id="22538" name="Text Box 11"/>
            <p:cNvSpPr txBox="1">
              <a:spLocks noChangeArrowheads="1"/>
            </p:cNvSpPr>
            <p:nvPr/>
          </p:nvSpPr>
          <p:spPr bwMode="auto">
            <a:xfrm>
              <a:off x="4158" y="1591"/>
              <a:ext cx="79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0000FF"/>
                  </a:solidFill>
                </a:rPr>
                <a:t>Male, Age 50</a:t>
              </a:r>
            </a:p>
          </p:txBody>
        </p:sp>
        <p:sp>
          <p:nvSpPr>
            <p:cNvPr id="22539" name="Text Box 12"/>
            <p:cNvSpPr txBox="1">
              <a:spLocks noChangeArrowheads="1"/>
            </p:cNvSpPr>
            <p:nvPr/>
          </p:nvSpPr>
          <p:spPr bwMode="auto">
            <a:xfrm>
              <a:off x="4174" y="1143"/>
              <a:ext cx="792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b="1">
                  <a:solidFill>
                    <a:srgbClr val="FF9966"/>
                  </a:solidFill>
                </a:rPr>
                <a:t>Male, Age 60</a:t>
              </a:r>
            </a:p>
          </p:txBody>
        </p:sp>
        <p:sp>
          <p:nvSpPr>
            <p:cNvPr id="22540" name="Text Box 13"/>
            <p:cNvSpPr txBox="1">
              <a:spLocks noChangeArrowheads="1"/>
            </p:cNvSpPr>
            <p:nvPr/>
          </p:nvSpPr>
          <p:spPr bwMode="auto">
            <a:xfrm>
              <a:off x="4166" y="1767"/>
              <a:ext cx="929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b="1"/>
                <a:t>Female, Age 60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767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4.10"/>
  <p:tag name="QUESTIONNAME" val="Example Question"/>
  <p:tag name="QUESTIONTYPE" val=" 0"/>
  <p:tag name="QUESTIONCHOICES" val=" 3"/>
  <p:tag name="QUESTIONANSWER" val="B"/>
  <p:tag name="QUESTIONDIFFICULTY" val=" 0"/>
  <p:tag name="QUESTIONPOINTS" val=" 1"/>
  <p:tag name="QUESTIONCHANCES" val=" 3"/>
  <p:tag name="QUESTIONTIMER" val="00:45"/>
  <p:tag name="QUESTIONCHOICESTYPE" val=" 1"/>
  <p:tag name="QUESTIONCHARTTYPE" val="0"/>
  <p:tag name="MANUALQUESTIONSTART" val="No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1379</Words>
  <Application>Microsoft Office PowerPoint</Application>
  <PresentationFormat>On-screen Show (4:3)</PresentationFormat>
  <Paragraphs>200</Paragraphs>
  <Slides>27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21 Musical Sounds</vt:lpstr>
      <vt:lpstr>Noise Versus Music</vt:lpstr>
      <vt:lpstr>Demo: Make Some Noise</vt:lpstr>
      <vt:lpstr>What Your Voice Sounds Like</vt:lpstr>
      <vt:lpstr>Demo: Helium Voice</vt:lpstr>
      <vt:lpstr>PowerPoint Presentation</vt:lpstr>
      <vt:lpstr>Common Sound Intensities</vt:lpstr>
      <vt:lpstr>Demo: Make Some Noise</vt:lpstr>
      <vt:lpstr>Hearing by Age &amp; Sex</vt:lpstr>
      <vt:lpstr>Decibels</vt:lpstr>
      <vt:lpstr>Demo: Hearing Sound</vt:lpstr>
      <vt:lpstr>Hearing Loss</vt:lpstr>
      <vt:lpstr>Hearing in Animals</vt:lpstr>
      <vt:lpstr>Pitch...</vt:lpstr>
      <vt:lpstr>Intensity vs. Loudness</vt:lpstr>
      <vt:lpstr>Loudness &amp; Amplitude</vt:lpstr>
      <vt:lpstr>Quality...</vt:lpstr>
      <vt:lpstr>PowerPoint Presentation</vt:lpstr>
      <vt:lpstr>PowerPoint Presentation</vt:lpstr>
      <vt:lpstr>PowerPoint Presentation</vt:lpstr>
      <vt:lpstr>Beats</vt:lpstr>
      <vt:lpstr>Example Question</vt:lpstr>
      <vt:lpstr>PowerPoint Presentation</vt:lpstr>
      <vt:lpstr>PowerPoint Presentation</vt:lpstr>
      <vt:lpstr>PowerPoint Presentation</vt:lpstr>
      <vt:lpstr>Chapter 21 - Musical Sounds</vt:lpstr>
      <vt:lpstr>How to Study 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 Musical Sounds</dc:title>
  <dc:creator>Vicki Hassell</dc:creator>
  <cp:lastModifiedBy>Vicki Hassell</cp:lastModifiedBy>
  <cp:revision>7</cp:revision>
  <dcterms:created xsi:type="dcterms:W3CDTF">2015-02-04T02:58:59Z</dcterms:created>
  <dcterms:modified xsi:type="dcterms:W3CDTF">2015-02-05T04:04:36Z</dcterms:modified>
</cp:coreProperties>
</file>